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47"/>
  </p:notesMasterIdLst>
  <p:sldIdLst>
    <p:sldId id="256" r:id="rId2"/>
    <p:sldId id="257" r:id="rId3"/>
    <p:sldId id="29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300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5" r:id="rId41"/>
    <p:sldId id="293" r:id="rId42"/>
    <p:sldId id="294" r:id="rId43"/>
    <p:sldId id="296" r:id="rId44"/>
    <p:sldId id="297" r:id="rId45"/>
    <p:sldId id="298" r:id="rId4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60"/>
    <p:restoredTop sz="94718"/>
  </p:normalViewPr>
  <p:slideViewPr>
    <p:cSldViewPr snapToGrid="0">
      <p:cViewPr>
        <p:scale>
          <a:sx n="100" d="100"/>
          <a:sy n="100" d="100"/>
        </p:scale>
        <p:origin x="1200" y="52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A935E-0BE1-8B47-929D-00A0F1F165C9}" type="datetimeFigureOut">
              <a:rPr kumimoji="1" lang="ko-Kore-KR" altLang="en-US" smtClean="0"/>
              <a:t>2022. 12. 8.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C8C20-9EA7-ED4D-8F81-8C10CB1B08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3083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8C20-9EA7-ED4D-8F81-8C10CB1B08DB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8170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94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2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1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6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70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33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12/8/22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2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12/8/22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4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12/8/22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8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8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08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12/8/22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24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9B6340-9D54-4548-B87C-24BA7EA53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흰색 배경의 망간 접속 추상도">
            <a:extLst>
              <a:ext uri="{FF2B5EF4-FFF2-40B4-BE49-F238E27FC236}">
                <a16:creationId xmlns:a16="http://schemas.microsoft.com/office/drawing/2014/main" id="{24DF1BAF-38E4-2B70-48A2-840FC16B5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62"/>
          <a:stretch/>
        </p:blipFill>
        <p:spPr>
          <a:xfrm>
            <a:off x="-50042" y="-39158"/>
            <a:ext cx="7918858" cy="6897158"/>
          </a:xfrm>
          <a:prstGeom prst="rect">
            <a:avLst/>
          </a:pr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1D5403D-09EC-41DB-B916-A09C0E5AE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99031" y="-39157"/>
            <a:ext cx="5592970" cy="6897158"/>
          </a:xfrm>
          <a:custGeom>
            <a:avLst/>
            <a:gdLst>
              <a:gd name="connsiteX0" fmla="*/ 4912746 w 5592970"/>
              <a:gd name="connsiteY0" fmla="*/ 2355321 h 6897159"/>
              <a:gd name="connsiteX1" fmla="*/ 4714738 w 5592970"/>
              <a:gd name="connsiteY1" fmla="*/ 2553329 h 6897159"/>
              <a:gd name="connsiteX2" fmla="*/ 4912746 w 5592970"/>
              <a:gd name="connsiteY2" fmla="*/ 2751337 h 6897159"/>
              <a:gd name="connsiteX3" fmla="*/ 5110754 w 5592970"/>
              <a:gd name="connsiteY3" fmla="*/ 2553329 h 6897159"/>
              <a:gd name="connsiteX4" fmla="*/ 4912746 w 5592970"/>
              <a:gd name="connsiteY4" fmla="*/ 2355321 h 6897159"/>
              <a:gd name="connsiteX5" fmla="*/ 4769785 w 5592970"/>
              <a:gd name="connsiteY5" fmla="*/ 1301525 h 6897159"/>
              <a:gd name="connsiteX6" fmla="*/ 4358192 w 5592970"/>
              <a:gd name="connsiteY6" fmla="*/ 1713118 h 6897159"/>
              <a:gd name="connsiteX7" fmla="*/ 4769785 w 5592970"/>
              <a:gd name="connsiteY7" fmla="*/ 2124711 h 6897159"/>
              <a:gd name="connsiteX8" fmla="*/ 5181378 w 5592970"/>
              <a:gd name="connsiteY8" fmla="*/ 1713118 h 6897159"/>
              <a:gd name="connsiteX9" fmla="*/ 4769785 w 5592970"/>
              <a:gd name="connsiteY9" fmla="*/ 1301525 h 6897159"/>
              <a:gd name="connsiteX10" fmla="*/ 1485712 w 5592970"/>
              <a:gd name="connsiteY10" fmla="*/ 0 h 6897159"/>
              <a:gd name="connsiteX11" fmla="*/ 1911850 w 5592970"/>
              <a:gd name="connsiteY11" fmla="*/ 0 h 6897159"/>
              <a:gd name="connsiteX12" fmla="*/ 4693359 w 5592970"/>
              <a:gd name="connsiteY12" fmla="*/ 0 h 6897159"/>
              <a:gd name="connsiteX13" fmla="*/ 4687196 w 5592970"/>
              <a:gd name="connsiteY13" fmla="*/ 186052 h 6897159"/>
              <a:gd name="connsiteX14" fmla="*/ 4689492 w 5592970"/>
              <a:gd name="connsiteY14" fmla="*/ 422393 h 6897159"/>
              <a:gd name="connsiteX15" fmla="*/ 5029277 w 5592970"/>
              <a:gd name="connsiteY15" fmla="*/ 1074198 h 6897159"/>
              <a:gd name="connsiteX16" fmla="*/ 5368989 w 5592970"/>
              <a:gd name="connsiteY16" fmla="*/ 2604190 h 6897159"/>
              <a:gd name="connsiteX17" fmla="*/ 5030698 w 5592970"/>
              <a:gd name="connsiteY17" fmla="*/ 3182337 h 6897159"/>
              <a:gd name="connsiteX18" fmla="*/ 4910556 w 5592970"/>
              <a:gd name="connsiteY18" fmla="*/ 4667756 h 6897159"/>
              <a:gd name="connsiteX19" fmla="*/ 5374561 w 5592970"/>
              <a:gd name="connsiteY19" fmla="*/ 5703238 h 6897159"/>
              <a:gd name="connsiteX20" fmla="*/ 5591170 w 5592970"/>
              <a:gd name="connsiteY20" fmla="*/ 6745970 h 6897159"/>
              <a:gd name="connsiteX21" fmla="*/ 5592970 w 5592970"/>
              <a:gd name="connsiteY21" fmla="*/ 6897158 h 6897159"/>
              <a:gd name="connsiteX22" fmla="*/ 2734191 w 5592970"/>
              <a:gd name="connsiteY22" fmla="*/ 6897158 h 6897159"/>
              <a:gd name="connsiteX23" fmla="*/ 2734191 w 5592970"/>
              <a:gd name="connsiteY23" fmla="*/ 6897159 h 6897159"/>
              <a:gd name="connsiteX24" fmla="*/ 0 w 5592970"/>
              <a:gd name="connsiteY24" fmla="*/ 6897159 h 6897159"/>
              <a:gd name="connsiteX25" fmla="*/ 0 w 5592970"/>
              <a:gd name="connsiteY25" fmla="*/ 1 h 6897159"/>
              <a:gd name="connsiteX26" fmla="*/ 1485712 w 5592970"/>
              <a:gd name="connsiteY26" fmla="*/ 1 h 689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92970" h="6897159">
                <a:moveTo>
                  <a:pt x="4912746" y="2355321"/>
                </a:moveTo>
                <a:cubicBezTo>
                  <a:pt x="4803389" y="2355321"/>
                  <a:pt x="4714738" y="2443972"/>
                  <a:pt x="4714738" y="2553329"/>
                </a:cubicBezTo>
                <a:cubicBezTo>
                  <a:pt x="4714738" y="2662686"/>
                  <a:pt x="4803389" y="2751337"/>
                  <a:pt x="4912746" y="2751337"/>
                </a:cubicBezTo>
                <a:cubicBezTo>
                  <a:pt x="5022103" y="2751337"/>
                  <a:pt x="5110754" y="2662686"/>
                  <a:pt x="5110754" y="2553329"/>
                </a:cubicBezTo>
                <a:cubicBezTo>
                  <a:pt x="5110754" y="2443972"/>
                  <a:pt x="5022103" y="2355321"/>
                  <a:pt x="4912746" y="2355321"/>
                </a:cubicBezTo>
                <a:close/>
                <a:moveTo>
                  <a:pt x="4769785" y="1301525"/>
                </a:moveTo>
                <a:cubicBezTo>
                  <a:pt x="4542468" y="1301525"/>
                  <a:pt x="4358192" y="1485801"/>
                  <a:pt x="4358192" y="1713118"/>
                </a:cubicBezTo>
                <a:cubicBezTo>
                  <a:pt x="4358192" y="1940435"/>
                  <a:pt x="4542468" y="2124711"/>
                  <a:pt x="4769785" y="2124711"/>
                </a:cubicBezTo>
                <a:cubicBezTo>
                  <a:pt x="4997102" y="2124711"/>
                  <a:pt x="5181378" y="1940435"/>
                  <a:pt x="5181378" y="1713118"/>
                </a:cubicBezTo>
                <a:cubicBezTo>
                  <a:pt x="5181378" y="1485801"/>
                  <a:pt x="4997102" y="1301525"/>
                  <a:pt x="4769785" y="1301525"/>
                </a:cubicBezTo>
                <a:close/>
                <a:moveTo>
                  <a:pt x="1485712" y="0"/>
                </a:moveTo>
                <a:lnTo>
                  <a:pt x="1911850" y="0"/>
                </a:lnTo>
                <a:lnTo>
                  <a:pt x="4693359" y="0"/>
                </a:lnTo>
                <a:lnTo>
                  <a:pt x="4687196" y="186052"/>
                </a:lnTo>
                <a:cubicBezTo>
                  <a:pt x="4686166" y="265025"/>
                  <a:pt x="4686829" y="343862"/>
                  <a:pt x="4689492" y="422393"/>
                </a:cubicBezTo>
                <a:cubicBezTo>
                  <a:pt x="4699496" y="713539"/>
                  <a:pt x="4872938" y="896626"/>
                  <a:pt x="5029277" y="1074198"/>
                </a:cubicBezTo>
                <a:cubicBezTo>
                  <a:pt x="5418992" y="1516672"/>
                  <a:pt x="5551614" y="2043761"/>
                  <a:pt x="5368989" y="2604190"/>
                </a:cubicBezTo>
                <a:cubicBezTo>
                  <a:pt x="5298163" y="2821542"/>
                  <a:pt x="5160452" y="3010355"/>
                  <a:pt x="5030698" y="3182337"/>
                </a:cubicBezTo>
                <a:cubicBezTo>
                  <a:pt x="4682698" y="3643429"/>
                  <a:pt x="4696957" y="4178177"/>
                  <a:pt x="4910556" y="4667756"/>
                </a:cubicBezTo>
                <a:cubicBezTo>
                  <a:pt x="5062728" y="5015306"/>
                  <a:pt x="5245193" y="5341884"/>
                  <a:pt x="5374561" y="5703238"/>
                </a:cubicBezTo>
                <a:cubicBezTo>
                  <a:pt x="5500512" y="6053410"/>
                  <a:pt x="5575240" y="6402760"/>
                  <a:pt x="5591170" y="6745970"/>
                </a:cubicBezTo>
                <a:lnTo>
                  <a:pt x="5592970" y="6897158"/>
                </a:lnTo>
                <a:lnTo>
                  <a:pt x="2734191" y="6897158"/>
                </a:lnTo>
                <a:lnTo>
                  <a:pt x="2734191" y="6897159"/>
                </a:lnTo>
                <a:lnTo>
                  <a:pt x="0" y="6897159"/>
                </a:lnTo>
                <a:lnTo>
                  <a:pt x="0" y="1"/>
                </a:lnTo>
                <a:lnTo>
                  <a:pt x="1485712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000A7E-5D0A-E088-F631-7195D0DAE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9478" y="1122363"/>
            <a:ext cx="3622922" cy="2387600"/>
          </a:xfrm>
        </p:spPr>
        <p:txBody>
          <a:bodyPr>
            <a:normAutofit/>
          </a:bodyPr>
          <a:lstStyle/>
          <a:p>
            <a:pPr algn="r"/>
            <a:r>
              <a:rPr kumimoji="1" lang="ko-KR" altLang="en-US" sz="3600" dirty="0"/>
              <a:t>인공지능 연구</a:t>
            </a:r>
            <a:endParaRPr kumimoji="1" lang="ko-Kore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21BBAD-632A-4809-C862-7CE27D838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8521" y="3909270"/>
            <a:ext cx="5273879" cy="1348530"/>
          </a:xfrm>
        </p:spPr>
        <p:txBody>
          <a:bodyPr>
            <a:normAutofit/>
          </a:bodyPr>
          <a:lstStyle/>
          <a:p>
            <a:pPr algn="r"/>
            <a:endParaRPr kumimoji="1" lang="en-US" altLang="ko-Kore-KR" dirty="0"/>
          </a:p>
          <a:p>
            <a:pPr algn="r"/>
            <a:r>
              <a:rPr kumimoji="1" lang="en-US" altLang="ko-Kore-KR" dirty="0"/>
              <a:t>Members 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algn="r"/>
            <a:r>
              <a:rPr kumimoji="1" lang="ko-KR" altLang="en-US" dirty="0"/>
              <a:t>오동규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이재원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임항빈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이진규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203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773267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000" dirty="0"/>
              <a:t>Movielens data</a:t>
            </a:r>
            <a:r>
              <a:rPr kumimoji="1" lang="ko-KR" altLang="en-US" sz="1000" dirty="0"/>
              <a:t>로 구현해 보기</a:t>
            </a:r>
            <a:endParaRPr kumimoji="1" lang="en-US" altLang="ko-Kore-KR" sz="1000" dirty="0"/>
          </a:p>
          <a:p>
            <a:pPr>
              <a:lnSpc>
                <a:spcPct val="150000"/>
              </a:lnSpc>
            </a:pPr>
            <a:r>
              <a:rPr kumimoji="1" lang="en-US" altLang="ko-Kore-KR" sz="1000" dirty="0"/>
              <a:t>- users, movies</a:t>
            </a:r>
            <a:r>
              <a:rPr kumimoji="1" lang="ko-KR" altLang="en-US" sz="1000" dirty="0"/>
              <a:t>는 </a:t>
            </a:r>
            <a:r>
              <a:rPr kumimoji="1" lang="en-US" altLang="ko-Kore-KR" sz="1000" dirty="0"/>
              <a:t>features</a:t>
            </a:r>
            <a:r>
              <a:rPr kumimoji="1" lang="ko-KR" altLang="en-US" sz="1000" dirty="0"/>
              <a:t>로 사용하고</a:t>
            </a:r>
            <a:r>
              <a:rPr kumimoji="1" lang="en-US" altLang="ko-KR" sz="1000" dirty="0"/>
              <a:t>, </a:t>
            </a:r>
            <a:r>
              <a:rPr kumimoji="1" lang="en-US" altLang="ko-Kore-KR" sz="1000" dirty="0"/>
              <a:t>rating </a:t>
            </a:r>
            <a:r>
              <a:rPr kumimoji="1" lang="ko-KR" altLang="en-US" sz="1000" dirty="0"/>
              <a:t>컬럼은 예측할 타겟이 됩니다</a:t>
            </a:r>
            <a:r>
              <a:rPr kumimoji="1" lang="en-US" altLang="ko-KR" sz="1000" dirty="0"/>
              <a:t>. </a:t>
            </a:r>
          </a:p>
          <a:p>
            <a:pPr>
              <a:lnSpc>
                <a:spcPct val="150000"/>
              </a:lnSpc>
            </a:pPr>
            <a:r>
              <a:rPr kumimoji="1" lang="en-US" altLang="ko-KR" sz="1000" dirty="0"/>
              <a:t>- </a:t>
            </a:r>
            <a:r>
              <a:rPr kumimoji="1" lang="ko-KR" altLang="en-US" sz="1000" dirty="0"/>
              <a:t>이진분류형태로 훈련할 것이므로</a:t>
            </a:r>
            <a:r>
              <a:rPr kumimoji="1" lang="en-US" altLang="ko-KR" sz="1000" dirty="0"/>
              <a:t>(</a:t>
            </a:r>
            <a:r>
              <a:rPr kumimoji="1" lang="en-US" altLang="ko-Kore-KR" sz="1000" dirty="0"/>
              <a:t>BCE, Binary Cross Entropy) rating</a:t>
            </a:r>
            <a:r>
              <a:rPr kumimoji="1" lang="ko-KR" altLang="en-US" sz="1000" dirty="0"/>
              <a:t>이 </a:t>
            </a:r>
            <a:r>
              <a:rPr kumimoji="1" lang="en-US" altLang="ko-KR" sz="1000" dirty="0"/>
              <a:t>3</a:t>
            </a:r>
            <a:r>
              <a:rPr kumimoji="1" lang="ko-KR" altLang="en-US" sz="1000" dirty="0"/>
              <a:t>점 이상이면 </a:t>
            </a:r>
            <a:r>
              <a:rPr kumimoji="1" lang="en-US" altLang="ko-KR" sz="1000" dirty="0"/>
              <a:t>1, 3</a:t>
            </a:r>
            <a:r>
              <a:rPr kumimoji="1" lang="ko-KR" altLang="en-US" sz="1000" dirty="0"/>
              <a:t>점 미만이면 </a:t>
            </a:r>
            <a:r>
              <a:rPr kumimoji="1" lang="en-US" altLang="ko-KR" sz="1000" dirty="0"/>
              <a:t>0</a:t>
            </a:r>
            <a:r>
              <a:rPr kumimoji="1" lang="ko-KR" altLang="en-US" sz="1000" dirty="0"/>
              <a:t>으로 바꿔줍니다</a:t>
            </a:r>
            <a:r>
              <a:rPr kumimoji="1" lang="en-US" altLang="ko-KR" sz="1000" dirty="0"/>
              <a:t>. (</a:t>
            </a:r>
            <a:r>
              <a:rPr kumimoji="1" lang="ko-KR" altLang="en-US" sz="1000" dirty="0"/>
              <a:t>이 영화를 추천할지 안</a:t>
            </a:r>
            <a:r>
              <a:rPr kumimoji="1" lang="en-US" altLang="ko-KR" sz="1000" dirty="0"/>
              <a:t> </a:t>
            </a:r>
            <a:r>
              <a:rPr kumimoji="1" lang="ko-KR" altLang="en-US" sz="1000" dirty="0"/>
              <a:t>할지 </a:t>
            </a:r>
            <a:r>
              <a:rPr kumimoji="1" lang="en-US" altLang="ko-KR" sz="1000" dirty="0"/>
              <a:t>/ </a:t>
            </a:r>
            <a:r>
              <a:rPr kumimoji="1" lang="ko-KR" altLang="en-US" sz="1000" dirty="0"/>
              <a:t>논문에서는 클릭 여부</a:t>
            </a:r>
            <a:r>
              <a:rPr kumimoji="1" lang="en-US" altLang="ko-KR" sz="1000" dirty="0"/>
              <a:t>)</a:t>
            </a:r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8F9AC3-8C8A-D220-9513-DCF6B2FC2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04" y="2263367"/>
            <a:ext cx="3046730" cy="41419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522072-D057-1A54-F6D9-E1F519459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356" y="2616451"/>
            <a:ext cx="3516705" cy="355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28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773267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000" dirty="0"/>
              <a:t>Movielens data</a:t>
            </a:r>
            <a:r>
              <a:rPr kumimoji="1" lang="ko-KR" altLang="en-US" sz="1000" dirty="0"/>
              <a:t>로 구현해 보기</a:t>
            </a:r>
            <a:endParaRPr kumimoji="1" lang="en-US" altLang="ko-Kore-KR" sz="1000" dirty="0"/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2BE575-2736-7B84-8456-2AE9351E5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180" y="1803499"/>
            <a:ext cx="8799213" cy="43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71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773267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000" dirty="0"/>
              <a:t>Movielens data</a:t>
            </a:r>
            <a:r>
              <a:rPr kumimoji="1" lang="ko-KR" altLang="en-US" sz="1000" dirty="0"/>
              <a:t>로 구현해 보기</a:t>
            </a:r>
            <a:endParaRPr kumimoji="1" lang="en-US" altLang="ko-Kore-KR" sz="1000" dirty="0"/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5584D4-94C9-732C-2168-E05034567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61" y="1726756"/>
            <a:ext cx="7772400" cy="19378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45F790-ABFC-BFB4-BD2E-D6B5A27FE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61" y="3774889"/>
            <a:ext cx="3970699" cy="301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94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773267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000" dirty="0"/>
              <a:t>Movielens data</a:t>
            </a:r>
            <a:r>
              <a:rPr kumimoji="1" lang="ko-KR" altLang="en-US" sz="1000" dirty="0"/>
              <a:t>로 구현해 보기</a:t>
            </a:r>
            <a:endParaRPr kumimoji="1" lang="en-US" altLang="ko-Kore-KR" sz="1000" dirty="0"/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14EE0E-410D-A499-2723-5D1664D75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83951"/>
            <a:ext cx="3642677" cy="26126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41EF48-FDEF-48F4-9CAD-763D0B19C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400992"/>
            <a:ext cx="7772400" cy="23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37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773267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000" dirty="0"/>
              <a:t>Movielens data</a:t>
            </a:r>
            <a:r>
              <a:rPr kumimoji="1" lang="ko-KR" altLang="en-US" sz="1000" dirty="0"/>
              <a:t>로 구현해 보기</a:t>
            </a:r>
            <a:endParaRPr kumimoji="1" lang="en-US" altLang="ko-Kore-KR" sz="1000" dirty="0"/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DAE7FA-5F40-47F3-3A90-80E2FB3E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42985"/>
            <a:ext cx="7772400" cy="19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93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773267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000" dirty="0"/>
              <a:t>Movielens data</a:t>
            </a:r>
            <a:r>
              <a:rPr kumimoji="1" lang="ko-KR" altLang="en-US" sz="1000" dirty="0"/>
              <a:t>로 구현해 보기</a:t>
            </a:r>
            <a:endParaRPr kumimoji="1" lang="en-US" altLang="ko-Kore-KR" sz="1000" dirty="0"/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D00349-5201-A586-9112-E3B8149A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10860"/>
            <a:ext cx="3037355" cy="36652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9EE1FE-A52F-8DB1-9030-338854005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85" y="2531884"/>
            <a:ext cx="3441322" cy="304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9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773267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000" dirty="0"/>
              <a:t>Movielens data</a:t>
            </a:r>
            <a:r>
              <a:rPr kumimoji="1" lang="ko-KR" altLang="en-US" sz="1000" dirty="0"/>
              <a:t>로 구현해 보기</a:t>
            </a:r>
            <a:endParaRPr kumimoji="1" lang="en-US" altLang="ko-Kore-KR" sz="1000" dirty="0"/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ECC4B8-7B80-B6B7-3057-206D6241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055137"/>
            <a:ext cx="5130297" cy="39265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4B7403-A790-06D5-DA82-191292E46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55" y="2070981"/>
            <a:ext cx="5618430" cy="34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98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773267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000" dirty="0"/>
              <a:t>Movielens data</a:t>
            </a:r>
            <a:r>
              <a:rPr kumimoji="1" lang="ko-KR" altLang="en-US" sz="1000" dirty="0"/>
              <a:t>로 구현해 보기</a:t>
            </a:r>
            <a:endParaRPr kumimoji="1" lang="en-US" altLang="ko-Kore-KR" sz="1000" dirty="0"/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D148F-B6E4-CD76-CFCD-7AA67702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32543"/>
            <a:ext cx="5790446" cy="32093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2EB258-62C6-003A-3208-0C89216F2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525" y="2032543"/>
            <a:ext cx="4450813" cy="320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57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773267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000" dirty="0"/>
              <a:t>Movielens data</a:t>
            </a:r>
            <a:r>
              <a:rPr kumimoji="1" lang="ko-KR" altLang="en-US" sz="1000" dirty="0"/>
              <a:t>로 구현해 보기</a:t>
            </a:r>
            <a:endParaRPr kumimoji="1" lang="en-US" altLang="ko-Kore-KR" sz="1000" dirty="0"/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AC0DF8-5ACB-CB85-7942-38D2E02FF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89576"/>
            <a:ext cx="7772400" cy="22286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DBEDC4-4D5F-5A7A-D468-50C076AFD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283292"/>
            <a:ext cx="7772400" cy="20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59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773267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000" dirty="0"/>
              <a:t>Movielens data</a:t>
            </a:r>
            <a:r>
              <a:rPr kumimoji="1" lang="ko-KR" altLang="en-US" sz="1000" dirty="0"/>
              <a:t>로 구현해 보기</a:t>
            </a:r>
            <a:endParaRPr kumimoji="1" lang="en-US" altLang="ko-Kore-KR" sz="1000" dirty="0"/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F098C3-3A10-7662-B7F9-3060D235F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85388"/>
            <a:ext cx="7772400" cy="27078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7FBD6A-851A-1016-43B7-EF444412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739478"/>
            <a:ext cx="7772400" cy="121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4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rmAutofit/>
          </a:bodyPr>
          <a:lstStyle/>
          <a:p>
            <a:r>
              <a:rPr kumimoji="1" lang="ko-KR" altLang="en-US" sz="3200" dirty="0"/>
              <a:t>인공지능 연구</a:t>
            </a:r>
            <a:endParaRPr kumimoji="1" lang="ko-Kore-KR" altLang="en-US" sz="32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587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400" dirty="0"/>
              <a:t>논문 선정</a:t>
            </a:r>
            <a:endParaRPr kumimoji="1" lang="ko-Kore-KR" altLang="en-US" sz="24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E36A66C-7A92-30FA-7AD7-4BDBCDF5EBD6}"/>
              </a:ext>
            </a:extLst>
          </p:cNvPr>
          <p:cNvSpPr txBox="1">
            <a:spLocks/>
          </p:cNvSpPr>
          <p:nvPr/>
        </p:nvSpPr>
        <p:spPr>
          <a:xfrm>
            <a:off x="609600" y="1869222"/>
            <a:ext cx="10972800" cy="587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/>
              <a:t>	</a:t>
            </a:r>
            <a:r>
              <a:rPr kumimoji="1" lang="ko-KR" altLang="en-US" sz="2400" dirty="0"/>
              <a:t>제목 </a:t>
            </a:r>
            <a:r>
              <a:rPr kumimoji="1" lang="en-US" altLang="ko-KR" sz="2400" dirty="0"/>
              <a:t>: DFM, YOLO v7</a:t>
            </a:r>
            <a:endParaRPr kumimoji="1" lang="ko-Kore-KR" altLang="en-US" sz="2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3C87F25-8C00-F0B0-756E-190DD52CB560}"/>
              </a:ext>
            </a:extLst>
          </p:cNvPr>
          <p:cNvSpPr txBox="1">
            <a:spLocks/>
          </p:cNvSpPr>
          <p:nvPr/>
        </p:nvSpPr>
        <p:spPr>
          <a:xfrm>
            <a:off x="609600" y="2456574"/>
            <a:ext cx="10972800" cy="587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/>
              <a:t>	</a:t>
            </a:r>
            <a:r>
              <a:rPr kumimoji="1" lang="ko-KR" altLang="en-US" sz="2400" dirty="0"/>
              <a:t>미션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선정한 논문에 대해 코드 구현 또는 구현된 코드를 활용</a:t>
            </a:r>
            <a:endParaRPr kumimoji="1" lang="ko-Kore-KR" altLang="en-US" sz="24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2BA3EB8-8747-65B7-F7B7-A2A998F6441A}"/>
              </a:ext>
            </a:extLst>
          </p:cNvPr>
          <p:cNvSpPr txBox="1">
            <a:spLocks/>
          </p:cNvSpPr>
          <p:nvPr/>
        </p:nvSpPr>
        <p:spPr>
          <a:xfrm>
            <a:off x="609600" y="3043926"/>
            <a:ext cx="10972800" cy="587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/>
              <a:t>	</a:t>
            </a:r>
            <a:r>
              <a:rPr kumimoji="1" lang="ko-KR" altLang="en-US" sz="2400" dirty="0"/>
              <a:t>일정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1</a:t>
            </a:r>
            <a:r>
              <a:rPr kumimoji="1" lang="ko-KR" altLang="en-US" sz="2400" dirty="0"/>
              <a:t>차 </a:t>
            </a:r>
            <a:r>
              <a:rPr kumimoji="1" lang="en-US" altLang="ko-KR" sz="2400" dirty="0"/>
              <a:t>11</a:t>
            </a:r>
            <a:r>
              <a:rPr kumimoji="1" lang="ko-KR" altLang="en-US" sz="2400" dirty="0"/>
              <a:t>월 </a:t>
            </a:r>
            <a:r>
              <a:rPr kumimoji="1" lang="en-US" altLang="ko-KR" sz="2400" dirty="0"/>
              <a:t>19</a:t>
            </a:r>
            <a:r>
              <a:rPr kumimoji="1" lang="ko-KR" altLang="en-US" sz="2400" dirty="0"/>
              <a:t>일</a:t>
            </a:r>
            <a:r>
              <a:rPr kumimoji="1" lang="en-US" altLang="ko-KR" sz="2400" dirty="0"/>
              <a:t>(DFM), 2</a:t>
            </a:r>
            <a:r>
              <a:rPr kumimoji="1" lang="ko-KR" altLang="en-US" sz="2400" dirty="0"/>
              <a:t>차 </a:t>
            </a:r>
            <a:r>
              <a:rPr kumimoji="1" lang="en-US" altLang="ko-KR" sz="2400" dirty="0"/>
              <a:t>12</a:t>
            </a:r>
            <a:r>
              <a:rPr kumimoji="1" lang="ko-KR" altLang="en-US" sz="2400" dirty="0"/>
              <a:t>월 </a:t>
            </a:r>
            <a:r>
              <a:rPr kumimoji="1" lang="en-US" altLang="ko-KR" sz="2400" dirty="0"/>
              <a:t>10</a:t>
            </a:r>
            <a:r>
              <a:rPr kumimoji="1" lang="ko-KR" altLang="en-US" sz="2400" dirty="0"/>
              <a:t>일</a:t>
            </a:r>
            <a:r>
              <a:rPr kumimoji="1" lang="en-US" altLang="ko-KR" sz="2400" dirty="0"/>
              <a:t>(YOLO v7)</a:t>
            </a:r>
            <a:r>
              <a:rPr kumimoji="1" lang="ko-KR" altLang="en-US" sz="2400" dirty="0"/>
              <a:t>  </a:t>
            </a:r>
            <a:endParaRPr kumimoji="1" lang="ko-Kore-KR" altLang="en-US" sz="2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B7EC2E7-5B84-5301-0A71-D76659F6480D}"/>
              </a:ext>
            </a:extLst>
          </p:cNvPr>
          <p:cNvSpPr txBox="1">
            <a:spLocks/>
          </p:cNvSpPr>
          <p:nvPr/>
        </p:nvSpPr>
        <p:spPr>
          <a:xfrm>
            <a:off x="609600" y="3633928"/>
            <a:ext cx="10972800" cy="1293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/>
              <a:t>	</a:t>
            </a:r>
            <a:r>
              <a:rPr kumimoji="1" lang="ko-KR" altLang="en-US" sz="2400" dirty="0"/>
              <a:t>최종 자료 제출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12</a:t>
            </a:r>
            <a:r>
              <a:rPr kumimoji="1" lang="ko-KR" altLang="en-US" sz="2400" dirty="0"/>
              <a:t>월 </a:t>
            </a:r>
            <a:r>
              <a:rPr kumimoji="1" lang="en-US" altLang="ko-KR" sz="2400"/>
              <a:t>10</a:t>
            </a:r>
            <a:r>
              <a:rPr kumimoji="1" lang="ko-KR" altLang="en-US" sz="2400"/>
              <a:t>일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14042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773267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000" dirty="0"/>
              <a:t>Movielens data</a:t>
            </a:r>
            <a:r>
              <a:rPr kumimoji="1" lang="ko-KR" altLang="en-US" sz="1000" dirty="0"/>
              <a:t>로 구현해 보기</a:t>
            </a:r>
            <a:endParaRPr kumimoji="1" lang="en-US" altLang="ko-Kore-KR" sz="1000" dirty="0"/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F898E9-1995-43C9-2539-402064292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25" y="1668503"/>
            <a:ext cx="7772400" cy="43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75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773267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000" dirty="0"/>
              <a:t>Movielens data</a:t>
            </a:r>
            <a:r>
              <a:rPr kumimoji="1" lang="ko-KR" altLang="en-US" sz="1000" dirty="0"/>
              <a:t>로 구현해 보기</a:t>
            </a:r>
            <a:endParaRPr kumimoji="1" lang="en-US" altLang="ko-Kore-KR" sz="1000" dirty="0"/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C5BA6D-536C-CF09-AE76-ED823D34A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37882"/>
            <a:ext cx="7772400" cy="24752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D6A441-AC62-CCBD-A2E5-2B41FBD88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590494"/>
            <a:ext cx="7772400" cy="182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50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773267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000" dirty="0"/>
              <a:t>Movielens data</a:t>
            </a:r>
            <a:r>
              <a:rPr kumimoji="1" lang="ko-KR" altLang="en-US" sz="1000" dirty="0"/>
              <a:t>로 구현해 보기</a:t>
            </a:r>
            <a:endParaRPr kumimoji="1" lang="en-US" altLang="ko-Kore-KR" sz="1000" dirty="0"/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DEC610-0339-1C3C-7B03-E15BDDFE5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196" y="1804305"/>
            <a:ext cx="7772400" cy="433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99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773267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000" dirty="0"/>
              <a:t>Movielens data</a:t>
            </a:r>
            <a:r>
              <a:rPr kumimoji="1" lang="ko-KR" altLang="en-US" sz="1000" dirty="0"/>
              <a:t>로 구현해 보기</a:t>
            </a:r>
            <a:endParaRPr kumimoji="1" lang="en-US" altLang="ko-KR" sz="1000" dirty="0"/>
          </a:p>
          <a:p>
            <a:pPr>
              <a:lnSpc>
                <a:spcPct val="150000"/>
              </a:lnSpc>
            </a:pPr>
            <a:endParaRPr kumimoji="1" lang="en-US" altLang="ko-Kore-KR" sz="1000" dirty="0"/>
          </a:p>
          <a:p>
            <a:pPr>
              <a:lnSpc>
                <a:spcPct val="150000"/>
              </a:lnSpc>
            </a:pPr>
            <a:r>
              <a:rPr kumimoji="1" lang="en-US" altLang="ko-Kore-KR" sz="1000" dirty="0"/>
              <a:t>DNN</a:t>
            </a:r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7D58E0-3734-D525-61CB-271184A34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91870"/>
            <a:ext cx="7772400" cy="11340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08DB26-0D87-2299-E530-2FD6A3130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602" y="2055137"/>
            <a:ext cx="6188798" cy="35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09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773267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000" dirty="0"/>
              <a:t>Movielens data</a:t>
            </a:r>
            <a:r>
              <a:rPr kumimoji="1" lang="ko-KR" altLang="en-US" sz="1000" dirty="0"/>
              <a:t>로 구현해 보기</a:t>
            </a:r>
            <a:endParaRPr kumimoji="1" lang="en-US" altLang="ko-Kore-KR" sz="1000" dirty="0"/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F426DF-E867-D9C2-9863-260780DB7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62900"/>
            <a:ext cx="7772400" cy="289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23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773267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000" dirty="0"/>
              <a:t>Movielens data</a:t>
            </a:r>
            <a:r>
              <a:rPr kumimoji="1" lang="ko-KR" altLang="en-US" sz="1000" dirty="0"/>
              <a:t>로 구현해 보기</a:t>
            </a:r>
            <a:endParaRPr kumimoji="1" lang="en-US" altLang="ko-Kore-KR" sz="1000" dirty="0"/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7A7F31-A4BB-1B1D-D87F-4E98CAFC9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71399"/>
            <a:ext cx="3472230" cy="11166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5A3EF6-298D-8559-208F-47C292D1F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560" y="1126322"/>
            <a:ext cx="2472886" cy="569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34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773267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000" dirty="0"/>
              <a:t>Movielens data</a:t>
            </a:r>
            <a:r>
              <a:rPr kumimoji="1" lang="ko-KR" altLang="en-US" sz="1000" dirty="0"/>
              <a:t>로 구현해 보기</a:t>
            </a:r>
            <a:endParaRPr kumimoji="1" lang="en-US" altLang="ko-Kore-KR" sz="1000" dirty="0"/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C0CEF7-FDD3-1D66-2D19-53AE88F42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501" y="1668503"/>
            <a:ext cx="3551899" cy="503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6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773267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000" dirty="0"/>
              <a:t>Movielens data</a:t>
            </a:r>
            <a:r>
              <a:rPr kumimoji="1" lang="ko-KR" altLang="en-US" sz="1000" dirty="0"/>
              <a:t>로 구현해 보기</a:t>
            </a:r>
            <a:endParaRPr kumimoji="1" lang="en-US" altLang="ko-Kore-KR" sz="1000" dirty="0"/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0A3DB3-811D-FFC7-CE6D-A213C073E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52" y="1850389"/>
            <a:ext cx="6496616" cy="45810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DB1B51-538E-7EF0-9478-B73EA8F13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412" y="1849948"/>
            <a:ext cx="2601174" cy="458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31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흰색 배경의 망간 접속 추상도">
            <a:extLst>
              <a:ext uri="{FF2B5EF4-FFF2-40B4-BE49-F238E27FC236}">
                <a16:creationId xmlns:a16="http://schemas.microsoft.com/office/drawing/2014/main" id="{24DF1BAF-38E4-2B70-48A2-840FC16B5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62"/>
          <a:stretch/>
        </p:blipFill>
        <p:spPr>
          <a:xfrm>
            <a:off x="-50042" y="-39158"/>
            <a:ext cx="7918858" cy="68971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A000A7E-5D0A-E088-F631-7195D0DAE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2178" y="1477963"/>
            <a:ext cx="3622922" cy="2387600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ore-KR" sz="3600" b="1" dirty="0"/>
              <a:t>Yolo v7</a:t>
            </a:r>
            <a:endParaRPr kumimoji="1" lang="ko-Kore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73666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pPr lvl="0">
              <a:defRPr/>
            </a:pPr>
            <a:r>
              <a:rPr kumimoji="1" lang="en" altLang="ko-KR" sz="2000"/>
              <a:t>YOLOv7 explanation and implementation from scratch</a:t>
            </a:r>
            <a:endParaRPr kumimoji="1" lang="ko-Kore-KR" altLang="en-US" sz="2000"/>
          </a:p>
        </p:txBody>
      </p:sp>
      <p:sp>
        <p:nvSpPr>
          <p:cNvPr id="5" name="제목 1"/>
          <p:cNvSpPr txBox="1"/>
          <p:nvPr/>
        </p:nvSpPr>
        <p:spPr>
          <a:xfrm>
            <a:off x="1128287" y="1423330"/>
            <a:ext cx="8577406" cy="3703962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1" lang="en-US" altLang="ko-Kore-KR" sz="1600" dirty="0"/>
              <a:t>4.</a:t>
            </a:r>
            <a:r>
              <a:rPr kumimoji="1" lang="en-US" altLang="ko-KR" sz="1600" dirty="0"/>
              <a:t>1</a:t>
            </a:r>
            <a:r>
              <a:rPr kumimoji="1" lang="en-US" altLang="ko-Kore-KR" sz="1600" dirty="0"/>
              <a:t> Extended efficient layer aggregation networks</a:t>
            </a:r>
            <a:r>
              <a:rPr kumimoji="1" lang="en-US" altLang="ko-KR" sz="1600" dirty="0"/>
              <a:t>(E-ELAN)</a:t>
            </a:r>
          </a:p>
          <a:p>
            <a:pPr lvl="0">
              <a:defRPr/>
            </a:pPr>
            <a:endParaRPr kumimoji="1" lang="en-US" altLang="ko-KR" sz="1600" dirty="0"/>
          </a:p>
          <a:p>
            <a:pPr lvl="0">
              <a:defRPr/>
            </a:pPr>
            <a:endParaRPr kumimoji="1" lang="en-US" altLang="ko-KR" sz="1600" dirty="0"/>
          </a:p>
          <a:p>
            <a:pPr lvl="0">
              <a:defRPr/>
            </a:pPr>
            <a:endParaRPr kumimoji="1" lang="en-US" altLang="ko-KR" sz="1600" dirty="0"/>
          </a:p>
          <a:p>
            <a:pPr lvl="0">
              <a:defRPr/>
            </a:pPr>
            <a:r>
              <a:rPr kumimoji="1" lang="en-US" altLang="ko-Kore-KR" sz="1600" dirty="0"/>
              <a:t>4.</a:t>
            </a:r>
            <a:r>
              <a:rPr kumimoji="1" lang="en-US" altLang="ko-KR" sz="1600" dirty="0"/>
              <a:t>2 </a:t>
            </a:r>
            <a:r>
              <a:rPr kumimoji="1" lang="en-US" altLang="ko-KR" sz="1600" dirty="0" err="1"/>
              <a:t>RepConv</a:t>
            </a:r>
            <a:r>
              <a:rPr kumimoji="1" lang="en-US" altLang="ko-KR" sz="1600" dirty="0"/>
              <a:t> without identity connection(</a:t>
            </a:r>
            <a:r>
              <a:rPr kumimoji="1" lang="en-US" altLang="ko-KR" sz="1600" dirty="0" err="1"/>
              <a:t>RepConvN</a:t>
            </a:r>
            <a:r>
              <a:rPr kumimoji="1" lang="en-US" altLang="ko-KR" sz="1600" dirty="0"/>
              <a:t>)</a:t>
            </a:r>
          </a:p>
          <a:p>
            <a:pPr lvl="0">
              <a:defRPr/>
            </a:pPr>
            <a:endParaRPr kumimoji="1" lang="en-US" altLang="ko-KR" sz="1600" dirty="0"/>
          </a:p>
          <a:p>
            <a:pPr lvl="0">
              <a:defRPr/>
            </a:pPr>
            <a:endParaRPr kumimoji="1" lang="en-US" altLang="ko-KR" sz="1600" dirty="0"/>
          </a:p>
          <a:p>
            <a:pPr lvl="0">
              <a:defRPr/>
            </a:pPr>
            <a:endParaRPr kumimoji="1" lang="en-US" altLang="ko-KR" sz="1600" dirty="0"/>
          </a:p>
          <a:p>
            <a:pPr lvl="0">
              <a:defRPr/>
            </a:pPr>
            <a:r>
              <a:rPr kumimoji="1" lang="en-US" altLang="ko-Kore-KR" sz="1600" dirty="0"/>
              <a:t>4.</a:t>
            </a:r>
            <a:r>
              <a:rPr kumimoji="1" lang="en-US" altLang="ko-KR" sz="1600" dirty="0"/>
              <a:t>3</a:t>
            </a:r>
            <a:r>
              <a:rPr kumimoji="1" lang="en-US" altLang="ko-Kore-KR" sz="1600" dirty="0"/>
              <a:t> Coarse for auxiliary and fine for lead loss</a:t>
            </a:r>
          </a:p>
        </p:txBody>
      </p:sp>
      <p:sp>
        <p:nvSpPr>
          <p:cNvPr id="4" name="제목 1"/>
          <p:cNvSpPr txBox="1"/>
          <p:nvPr/>
        </p:nvSpPr>
        <p:spPr>
          <a:xfrm>
            <a:off x="644554" y="1656708"/>
            <a:ext cx="10902891" cy="1300294"/>
          </a:xfrm>
          <a:prstGeom prst="rect">
            <a:avLst/>
          </a:prstGeom>
        </p:spPr>
        <p:txBody>
          <a:bodyPr vert="horz" lIns="89999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/>
            </a:pPr>
            <a:endParaRPr kumimoji="1" lang="en-US" altLang="ko-KR" sz="1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흰색 배경의 망간 접속 추상도">
            <a:extLst>
              <a:ext uri="{FF2B5EF4-FFF2-40B4-BE49-F238E27FC236}">
                <a16:creationId xmlns:a16="http://schemas.microsoft.com/office/drawing/2014/main" id="{24DF1BAF-38E4-2B70-48A2-840FC16B5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62"/>
          <a:stretch/>
        </p:blipFill>
        <p:spPr>
          <a:xfrm>
            <a:off x="-50042" y="-39158"/>
            <a:ext cx="7918858" cy="68971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A000A7E-5D0A-E088-F631-7195D0DAE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2178" y="1477963"/>
            <a:ext cx="3622922" cy="2387600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ore-KR" sz="3600" b="1" dirty="0" err="1"/>
              <a:t>DeepFM</a:t>
            </a:r>
            <a:endParaRPr kumimoji="1" lang="ko-Kore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313728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pPr lvl="0">
              <a:defRPr/>
            </a:pPr>
            <a:r>
              <a:rPr kumimoji="1" lang="en" altLang="ko-KR" sz="2000"/>
              <a:t>YOLOv7 explanation and implementation from scratch</a:t>
            </a:r>
            <a:endParaRPr kumimoji="1" lang="ko-Kore-KR" altLang="en-US" sz="2000"/>
          </a:p>
        </p:txBody>
      </p:sp>
      <p:sp>
        <p:nvSpPr>
          <p:cNvPr id="5" name="제목 1"/>
          <p:cNvSpPr txBox="1"/>
          <p:nvPr/>
        </p:nvSpPr>
        <p:spPr>
          <a:xfrm>
            <a:off x="609600" y="1281870"/>
            <a:ext cx="10972800" cy="3968021"/>
          </a:xfrm>
          <a:prstGeom prst="rect">
            <a:avLst/>
          </a:prstGeom>
        </p:spPr>
        <p:txBody>
          <a:bodyPr vert="horz" lIns="89999" tIns="45720" rIns="91440" bIns="4572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1" lang="en-US" altLang="ko-Kore-KR" sz="1400" dirty="0"/>
              <a:t>4.</a:t>
            </a:r>
            <a:r>
              <a:rPr kumimoji="1" lang="en-US" altLang="ko-KR" sz="1400" dirty="0"/>
              <a:t>1</a:t>
            </a:r>
            <a:r>
              <a:rPr kumimoji="1" lang="en-US" altLang="ko-Kore-KR" sz="1400" dirty="0"/>
              <a:t> Extended efficient layer aggregation networks</a:t>
            </a:r>
            <a:r>
              <a:rPr kumimoji="1" lang="en-US" altLang="ko-KR" sz="1400" dirty="0"/>
              <a:t>(E-ELAN)</a:t>
            </a:r>
          </a:p>
          <a:p>
            <a:pPr lvl="0">
              <a:defRPr/>
            </a:pPr>
            <a:endParaRPr kumimoji="1" lang="en-US" altLang="ko-KR" sz="1400" dirty="0"/>
          </a:p>
          <a:p>
            <a:pPr lvl="0">
              <a:defRPr/>
            </a:pPr>
            <a:r>
              <a:rPr kumimoji="1" lang="ko-KR" altLang="en-US" sz="1400" dirty="0"/>
              <a:t>	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다양한 계층의 가중치가 더 다양한 기능을 학습할 수 있도록 확장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셔플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병합 등을 이용하여 효율적 제어</a:t>
            </a:r>
          </a:p>
          <a:p>
            <a:pPr lvl="0">
              <a:defRPr/>
            </a:pPr>
            <a:endParaRPr kumimoji="1" lang="ko-KR" altLang="en-US" sz="1400" dirty="0"/>
          </a:p>
          <a:p>
            <a:pPr lvl="0">
              <a:defRPr/>
            </a:pPr>
            <a:r>
              <a:rPr kumimoji="1" lang="ko-KR" altLang="en-US" sz="1400" dirty="0"/>
              <a:t>	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입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출력 폭을 유지하면서 깊이만 스케일 하도록 하여 </a:t>
            </a:r>
            <a:r>
              <a:rPr kumimoji="1" lang="ko-KR" altLang="en-US" sz="1400" dirty="0" err="1"/>
              <a:t>계산량</a:t>
            </a:r>
            <a:r>
              <a:rPr kumimoji="1" lang="ko-KR" altLang="en-US" sz="1400" dirty="0"/>
              <a:t> 감소</a:t>
            </a:r>
          </a:p>
        </p:txBody>
      </p:sp>
      <p:sp>
        <p:nvSpPr>
          <p:cNvPr id="4" name="제목 1"/>
          <p:cNvSpPr txBox="1"/>
          <p:nvPr/>
        </p:nvSpPr>
        <p:spPr>
          <a:xfrm>
            <a:off x="644554" y="1666139"/>
            <a:ext cx="10902891" cy="1300294"/>
          </a:xfrm>
          <a:prstGeom prst="rect">
            <a:avLst/>
          </a:prstGeom>
        </p:spPr>
        <p:txBody>
          <a:bodyPr vert="horz" lIns="89999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/>
            </a:pPr>
            <a:endParaRPr kumimoji="1" lang="en-US" altLang="ko-KR" sz="100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3907" y="2924399"/>
            <a:ext cx="8621329" cy="32770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5AD1C434-8EBE-EBAB-8E9F-0A8735F0B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783" y="1856840"/>
            <a:ext cx="4343400" cy="41593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pPr lvl="0">
              <a:defRPr/>
            </a:pPr>
            <a:r>
              <a:rPr kumimoji="1" lang="en" altLang="ko-KR" sz="2000"/>
              <a:t>YOLOv7 explanation and implementation from scratch</a:t>
            </a:r>
            <a:endParaRPr kumimoji="1" lang="ko-Kore-KR" altLang="en-US" sz="2000"/>
          </a:p>
        </p:txBody>
      </p:sp>
      <p:sp>
        <p:nvSpPr>
          <p:cNvPr id="5" name="제목 1"/>
          <p:cNvSpPr txBox="1"/>
          <p:nvPr/>
        </p:nvSpPr>
        <p:spPr>
          <a:xfrm>
            <a:off x="609600" y="1281870"/>
            <a:ext cx="10972800" cy="337205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1" lang="en-US" altLang="ko-Kore-KR" sz="1400" dirty="0"/>
              <a:t>4.</a:t>
            </a:r>
            <a:r>
              <a:rPr kumimoji="1" lang="en-US" altLang="ko-KR" sz="1400" dirty="0"/>
              <a:t>1</a:t>
            </a:r>
            <a:r>
              <a:rPr kumimoji="1" lang="en-US" altLang="ko-Kore-KR" sz="1400" dirty="0"/>
              <a:t> Extended efficient layer aggregation networks</a:t>
            </a:r>
            <a:r>
              <a:rPr kumimoji="1" lang="en-US" altLang="ko-KR" sz="1400" dirty="0"/>
              <a:t>(E-ELAN)</a:t>
            </a:r>
          </a:p>
        </p:txBody>
      </p:sp>
      <p:sp>
        <p:nvSpPr>
          <p:cNvPr id="4" name="제목 1"/>
          <p:cNvSpPr txBox="1"/>
          <p:nvPr/>
        </p:nvSpPr>
        <p:spPr>
          <a:xfrm>
            <a:off x="644554" y="1666139"/>
            <a:ext cx="10902891" cy="1300294"/>
          </a:xfrm>
          <a:prstGeom prst="rect">
            <a:avLst/>
          </a:prstGeom>
        </p:spPr>
        <p:txBody>
          <a:bodyPr vert="horz" lIns="89999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/>
            </a:pPr>
            <a:endParaRPr kumimoji="1" lang="en-US" altLang="ko-KR" sz="10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67311" y="2218566"/>
            <a:ext cx="2467319" cy="347711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379267" y="3089212"/>
            <a:ext cx="3743986" cy="27914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1" name="타원 12"/>
          <p:cNvSpPr/>
          <p:nvPr/>
        </p:nvSpPr>
        <p:spPr>
          <a:xfrm>
            <a:off x="1650191" y="1901452"/>
            <a:ext cx="343949" cy="343949"/>
          </a:xfrm>
          <a:prstGeom prst="ellipse">
            <a:avLst/>
          </a:prstGeom>
          <a:ln>
            <a:solidFill>
              <a:schemeClr val="dk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/>
              <a:t>1</a:t>
            </a:r>
            <a:endParaRPr kumimoji="1" lang="ko-Kore-KR" altLang="en-US"/>
          </a:p>
        </p:txBody>
      </p:sp>
      <p:sp>
        <p:nvSpPr>
          <p:cNvPr id="12" name="타원 12"/>
          <p:cNvSpPr/>
          <p:nvPr/>
        </p:nvSpPr>
        <p:spPr>
          <a:xfrm>
            <a:off x="5094092" y="2980276"/>
            <a:ext cx="343949" cy="343949"/>
          </a:xfrm>
          <a:prstGeom prst="ellipse">
            <a:avLst/>
          </a:prstGeom>
          <a:ln>
            <a:solidFill>
              <a:schemeClr val="dk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/>
              <a:t>1</a:t>
            </a:r>
            <a:endParaRPr kumimoji="1" lang="ko-Kore-KR" altLang="en-US"/>
          </a:p>
        </p:txBody>
      </p:sp>
      <p:sp>
        <p:nvSpPr>
          <p:cNvPr id="13" name="타원 12"/>
          <p:cNvSpPr/>
          <p:nvPr/>
        </p:nvSpPr>
        <p:spPr>
          <a:xfrm>
            <a:off x="2443879" y="2327342"/>
            <a:ext cx="343949" cy="343949"/>
          </a:xfrm>
          <a:prstGeom prst="ellipse">
            <a:avLst/>
          </a:prstGeom>
          <a:ln>
            <a:solidFill>
              <a:schemeClr val="dk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/>
              <a:t>2</a:t>
            </a:r>
          </a:p>
        </p:txBody>
      </p:sp>
      <p:sp>
        <p:nvSpPr>
          <p:cNvPr id="14" name="타원 12"/>
          <p:cNvSpPr/>
          <p:nvPr/>
        </p:nvSpPr>
        <p:spPr>
          <a:xfrm>
            <a:off x="5095412" y="3592564"/>
            <a:ext cx="343949" cy="343949"/>
          </a:xfrm>
          <a:prstGeom prst="ellipse">
            <a:avLst/>
          </a:prstGeom>
          <a:ln>
            <a:solidFill>
              <a:schemeClr val="dk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/>
              <a:t>2</a:t>
            </a:r>
          </a:p>
        </p:txBody>
      </p:sp>
      <p:sp>
        <p:nvSpPr>
          <p:cNvPr id="15" name="타원 12"/>
          <p:cNvSpPr/>
          <p:nvPr/>
        </p:nvSpPr>
        <p:spPr>
          <a:xfrm>
            <a:off x="4029744" y="3085051"/>
            <a:ext cx="343949" cy="343949"/>
          </a:xfrm>
          <a:prstGeom prst="ellipse">
            <a:avLst/>
          </a:prstGeom>
          <a:ln>
            <a:solidFill>
              <a:schemeClr val="dk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/>
              <a:t>3</a:t>
            </a:r>
          </a:p>
        </p:txBody>
      </p:sp>
      <p:sp>
        <p:nvSpPr>
          <p:cNvPr id="16" name="타원 12"/>
          <p:cNvSpPr/>
          <p:nvPr/>
        </p:nvSpPr>
        <p:spPr>
          <a:xfrm>
            <a:off x="5106257" y="4180520"/>
            <a:ext cx="343949" cy="343949"/>
          </a:xfrm>
          <a:prstGeom prst="ellipse">
            <a:avLst/>
          </a:prstGeom>
          <a:ln>
            <a:solidFill>
              <a:schemeClr val="dk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/>
              <a:t>3</a:t>
            </a:r>
          </a:p>
        </p:txBody>
      </p:sp>
      <p:sp>
        <p:nvSpPr>
          <p:cNvPr id="17" name="타원 12"/>
          <p:cNvSpPr/>
          <p:nvPr/>
        </p:nvSpPr>
        <p:spPr>
          <a:xfrm>
            <a:off x="1569842" y="4312551"/>
            <a:ext cx="343949" cy="343949"/>
          </a:xfrm>
          <a:prstGeom prst="ellipse">
            <a:avLst/>
          </a:prstGeom>
          <a:ln>
            <a:solidFill>
              <a:schemeClr val="dk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/>
              <a:t>4</a:t>
            </a:r>
          </a:p>
        </p:txBody>
      </p:sp>
      <p:sp>
        <p:nvSpPr>
          <p:cNvPr id="18" name="타원 12"/>
          <p:cNvSpPr/>
          <p:nvPr/>
        </p:nvSpPr>
        <p:spPr>
          <a:xfrm>
            <a:off x="5098148" y="5172253"/>
            <a:ext cx="343949" cy="343949"/>
          </a:xfrm>
          <a:prstGeom prst="ellipse">
            <a:avLst/>
          </a:prstGeom>
          <a:ln>
            <a:solidFill>
              <a:schemeClr val="dk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pPr lvl="0">
              <a:defRPr/>
            </a:pPr>
            <a:r>
              <a:rPr kumimoji="1" lang="en" altLang="ko-KR" sz="2000"/>
              <a:t>YOLOv7 explanation and implementation from scratch</a:t>
            </a:r>
            <a:endParaRPr kumimoji="1" lang="ko-Kore-KR" altLang="en-US" sz="2000"/>
          </a:p>
        </p:txBody>
      </p:sp>
      <p:sp>
        <p:nvSpPr>
          <p:cNvPr id="5" name="제목 1"/>
          <p:cNvSpPr txBox="1"/>
          <p:nvPr/>
        </p:nvSpPr>
        <p:spPr>
          <a:xfrm>
            <a:off x="609600" y="1281870"/>
            <a:ext cx="10972800" cy="3968021"/>
          </a:xfrm>
          <a:prstGeom prst="rect">
            <a:avLst/>
          </a:prstGeom>
        </p:spPr>
        <p:txBody>
          <a:bodyPr vert="horz" lIns="89999" tIns="45720" rIns="91440" bIns="4572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1" lang="en-US" altLang="ko-Kore-KR" sz="1400" dirty="0"/>
              <a:t>4.</a:t>
            </a:r>
            <a:r>
              <a:rPr kumimoji="1" lang="en-US" altLang="ko-KR" sz="1400" dirty="0"/>
              <a:t>2 </a:t>
            </a:r>
            <a:r>
              <a:rPr kumimoji="1" lang="en-US" altLang="ko-KR" sz="1400" dirty="0" err="1"/>
              <a:t>RepConv</a:t>
            </a:r>
            <a:r>
              <a:rPr kumimoji="1" lang="en-US" altLang="ko-KR" sz="1400" dirty="0"/>
              <a:t> without identity connection(</a:t>
            </a:r>
            <a:r>
              <a:rPr kumimoji="1" lang="en-US" altLang="ko-KR" sz="1400" dirty="0" err="1"/>
              <a:t>RepConvN</a:t>
            </a:r>
            <a:r>
              <a:rPr kumimoji="1" lang="en-US" altLang="ko-KR" sz="1400" dirty="0"/>
              <a:t>)</a:t>
            </a:r>
            <a:endParaRPr kumimoji="1" lang="en-US" altLang="ko-Kore-KR" sz="1400" dirty="0"/>
          </a:p>
          <a:p>
            <a:pPr lvl="0">
              <a:defRPr/>
            </a:pPr>
            <a:endParaRPr kumimoji="1" lang="en-US" altLang="ko-KR" sz="1400" dirty="0"/>
          </a:p>
          <a:p>
            <a:pPr lvl="0">
              <a:defRPr/>
            </a:pPr>
            <a:r>
              <a:rPr kumimoji="1" lang="ko-KR" altLang="en-US" sz="1400" dirty="0"/>
              <a:t>	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inference </a:t>
            </a:r>
            <a:r>
              <a:rPr kumimoji="1" lang="ko-KR" altLang="en-US" sz="1400" dirty="0"/>
              <a:t>비용을 늘리지 않고 정확도 향상</a:t>
            </a:r>
          </a:p>
          <a:p>
            <a:pPr lvl="0">
              <a:defRPr/>
            </a:pPr>
            <a:endParaRPr kumimoji="1" lang="ko-KR" altLang="en-US" sz="1400" dirty="0"/>
          </a:p>
          <a:p>
            <a:pPr lvl="0">
              <a:defRPr/>
            </a:pPr>
            <a:r>
              <a:rPr kumimoji="1" lang="ko-KR" altLang="en-US" sz="1400" dirty="0"/>
              <a:t>	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기존 </a:t>
            </a:r>
            <a:r>
              <a:rPr kumimoji="1" lang="en-US" altLang="ko-KR" sz="1400" dirty="0"/>
              <a:t>residual </a:t>
            </a:r>
            <a:r>
              <a:rPr kumimoji="1" lang="ko-KR" altLang="en-US" sz="1400" dirty="0"/>
              <a:t>또는 </a:t>
            </a:r>
            <a:r>
              <a:rPr kumimoji="1" lang="en-US" altLang="ko-KR" sz="1400" dirty="0"/>
              <a:t>concatenation</a:t>
            </a:r>
            <a:r>
              <a:rPr kumimoji="1" lang="ko-KR" altLang="en-US" sz="1400" dirty="0"/>
              <a:t>이 있는 </a:t>
            </a:r>
            <a:r>
              <a:rPr kumimoji="1" lang="en-US" altLang="ko-KR" sz="1400" dirty="0"/>
              <a:t>identity connection</a:t>
            </a:r>
            <a:r>
              <a:rPr kumimoji="1" lang="ko-KR" altLang="en-US" sz="1400" dirty="0"/>
              <a:t> 제거</a:t>
            </a:r>
          </a:p>
        </p:txBody>
      </p:sp>
      <p:sp>
        <p:nvSpPr>
          <p:cNvPr id="4" name="제목 1"/>
          <p:cNvSpPr txBox="1"/>
          <p:nvPr/>
        </p:nvSpPr>
        <p:spPr>
          <a:xfrm>
            <a:off x="644554" y="1666139"/>
            <a:ext cx="10902891" cy="1300294"/>
          </a:xfrm>
          <a:prstGeom prst="rect">
            <a:avLst/>
          </a:prstGeom>
        </p:spPr>
        <p:txBody>
          <a:bodyPr vert="horz" lIns="89999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/>
            </a:pPr>
            <a:endParaRPr kumimoji="1" lang="en-US" altLang="ko-KR" sz="100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31279" y="2748965"/>
            <a:ext cx="5476704" cy="387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4779ADF2-646D-B814-A365-92CDAA8F6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682" y="1755808"/>
            <a:ext cx="4400250" cy="1481871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BA179DB-1D01-4102-0BC8-3CF9F28CD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85" y="1792625"/>
            <a:ext cx="5084824" cy="41481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pPr lvl="0">
              <a:defRPr/>
            </a:pPr>
            <a:r>
              <a:rPr kumimoji="1" lang="en" altLang="ko-KR" sz="2000"/>
              <a:t>YOLOv7 explanation and implementation from scratch</a:t>
            </a:r>
            <a:endParaRPr kumimoji="1" lang="ko-Kore-KR" altLang="en-US" sz="2000"/>
          </a:p>
        </p:txBody>
      </p:sp>
      <p:sp>
        <p:nvSpPr>
          <p:cNvPr id="5" name="제목 1"/>
          <p:cNvSpPr txBox="1"/>
          <p:nvPr/>
        </p:nvSpPr>
        <p:spPr>
          <a:xfrm>
            <a:off x="609600" y="1281870"/>
            <a:ext cx="10972800" cy="337205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1" lang="en-US" altLang="ko-Kore-KR" sz="1400" dirty="0"/>
              <a:t>4.</a:t>
            </a:r>
            <a:r>
              <a:rPr kumimoji="1" lang="en-US" altLang="ko-KR" sz="1400" dirty="0"/>
              <a:t>2 </a:t>
            </a:r>
            <a:r>
              <a:rPr kumimoji="1" lang="en-US" altLang="ko-KR" sz="1400" dirty="0" err="1"/>
              <a:t>RepConv</a:t>
            </a:r>
            <a:r>
              <a:rPr kumimoji="1" lang="en-US" altLang="ko-KR" sz="1400" dirty="0"/>
              <a:t> without identity connection(</a:t>
            </a:r>
            <a:r>
              <a:rPr kumimoji="1" lang="en-US" altLang="ko-KR" sz="1400" dirty="0" err="1"/>
              <a:t>RepConvN</a:t>
            </a:r>
            <a:r>
              <a:rPr kumimoji="1" lang="en-US" altLang="ko-KR" sz="1400" dirty="0"/>
              <a:t>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78424" y="4044175"/>
            <a:ext cx="4083492" cy="3300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3" name="직사각형 12"/>
          <p:cNvSpPr/>
          <p:nvPr/>
        </p:nvSpPr>
        <p:spPr>
          <a:xfrm>
            <a:off x="6623418" y="1919165"/>
            <a:ext cx="2706611" cy="311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4" name="직사각형 13"/>
          <p:cNvSpPr/>
          <p:nvPr/>
        </p:nvSpPr>
        <p:spPr>
          <a:xfrm>
            <a:off x="1278424" y="4430198"/>
            <a:ext cx="4413565" cy="3300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5" name="직사각형 14"/>
          <p:cNvSpPr/>
          <p:nvPr/>
        </p:nvSpPr>
        <p:spPr>
          <a:xfrm>
            <a:off x="6623418" y="2303414"/>
            <a:ext cx="1820125" cy="311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6" name="직선 화살표 연결선 15"/>
          <p:cNvCxnSpPr>
            <a:cxnSpLocks/>
            <a:stCxn id="12" idx="3"/>
            <a:endCxn id="13" idx="1"/>
          </p:cNvCxnSpPr>
          <p:nvPr/>
        </p:nvCxnSpPr>
        <p:spPr>
          <a:xfrm flipV="1">
            <a:off x="5361916" y="2074705"/>
            <a:ext cx="1261502" cy="213450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  <a:stCxn id="14" idx="3"/>
            <a:endCxn id="15" idx="1"/>
          </p:cNvCxnSpPr>
          <p:nvPr/>
        </p:nvCxnSpPr>
        <p:spPr>
          <a:xfrm flipV="1">
            <a:off x="5691989" y="2458954"/>
            <a:ext cx="931429" cy="213628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2"/>
          <p:cNvSpPr/>
          <p:nvPr/>
        </p:nvSpPr>
        <p:spPr>
          <a:xfrm>
            <a:off x="5499612" y="3085051"/>
            <a:ext cx="343949" cy="343949"/>
          </a:xfrm>
          <a:prstGeom prst="ellipse">
            <a:avLst/>
          </a:prstGeom>
          <a:ln>
            <a:solidFill>
              <a:schemeClr val="dk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/>
              <a:t>1</a:t>
            </a:r>
            <a:endParaRPr kumimoji="1" lang="ko-Kore-KR" altLang="en-US"/>
          </a:p>
        </p:txBody>
      </p:sp>
      <p:sp>
        <p:nvSpPr>
          <p:cNvPr id="19" name="타원 12"/>
          <p:cNvSpPr/>
          <p:nvPr/>
        </p:nvSpPr>
        <p:spPr>
          <a:xfrm>
            <a:off x="5637004" y="4813366"/>
            <a:ext cx="343949" cy="343949"/>
          </a:xfrm>
          <a:prstGeom prst="ellipse">
            <a:avLst/>
          </a:prstGeom>
          <a:ln>
            <a:solidFill>
              <a:schemeClr val="dk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88179" y="4372069"/>
            <a:ext cx="3904306" cy="35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21" name="제목 1"/>
          <p:cNvSpPr txBox="1"/>
          <p:nvPr/>
        </p:nvSpPr>
        <p:spPr>
          <a:xfrm>
            <a:off x="6253046" y="4429331"/>
            <a:ext cx="5678287" cy="1300294"/>
          </a:xfrm>
          <a:prstGeom prst="rect">
            <a:avLst/>
          </a:prstGeom>
        </p:spPr>
        <p:txBody>
          <a:bodyPr vert="horz" lIns="89999" tIns="45720" rIns="91440" bIns="45720" anchor="t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en-US" altLang="ko-KR" sz="1200" dirty="0">
                <a:latin typeface="+mj-lt"/>
              </a:rPr>
              <a:t>- (1)</a:t>
            </a:r>
            <a:r>
              <a:rPr kumimoji="1" lang="ko-KR" altLang="en-US" sz="1200" dirty="0">
                <a:latin typeface="+mj-lt"/>
              </a:rPr>
              <a:t>에서는 추론에서 학습과 다르게 하나의 </a:t>
            </a:r>
            <a:r>
              <a:rPr kumimoji="1" lang="en-US" altLang="ko-KR" sz="1200" dirty="0">
                <a:latin typeface="+mj-lt"/>
              </a:rPr>
              <a:t>conv</a:t>
            </a:r>
            <a:r>
              <a:rPr kumimoji="1" lang="ko-KR" altLang="en-US" sz="1200" dirty="0" err="1">
                <a:latin typeface="+mj-lt"/>
              </a:rPr>
              <a:t>를</a:t>
            </a:r>
            <a:r>
              <a:rPr kumimoji="1" lang="ko-KR" altLang="en-US" sz="1200" dirty="0">
                <a:latin typeface="+mj-lt"/>
              </a:rPr>
              <a:t> 사용함으로써 경량화 진행</a:t>
            </a:r>
          </a:p>
          <a:p>
            <a:pPr>
              <a:lnSpc>
                <a:spcPct val="150000"/>
              </a:lnSpc>
              <a:defRPr/>
            </a:pPr>
            <a:endParaRPr kumimoji="1" lang="ko-KR" altLang="en-US" sz="1200" dirty="0"/>
          </a:p>
          <a:p>
            <a:pPr>
              <a:lnSpc>
                <a:spcPct val="150000"/>
              </a:lnSpc>
              <a:defRPr/>
            </a:pPr>
            <a:r>
              <a:rPr kumimoji="1" lang="en-US" altLang="ko-KR" sz="1200" dirty="0">
                <a:latin typeface="+mj-lt"/>
              </a:rPr>
              <a:t>-</a:t>
            </a:r>
            <a:r>
              <a:rPr kumimoji="1" lang="ko-KR" altLang="en-US" sz="1200" dirty="0">
                <a:latin typeface="+mj-lt"/>
              </a:rPr>
              <a:t> </a:t>
            </a:r>
            <a:r>
              <a:rPr kumimoji="1" lang="en-US" altLang="ko-KR" sz="1200" dirty="0">
                <a:latin typeface="+mj-lt"/>
              </a:rPr>
              <a:t>(2)</a:t>
            </a:r>
            <a:r>
              <a:rPr kumimoji="1" lang="ko-KR" altLang="en-US" sz="1200" dirty="0">
                <a:latin typeface="+mj-lt"/>
              </a:rPr>
              <a:t>에서는 </a:t>
            </a:r>
            <a:r>
              <a:rPr kumimoji="1" lang="en-US" altLang="ko-KR" sz="1200" dirty="0">
                <a:latin typeface="+mj-lt"/>
              </a:rPr>
              <a:t>identity</a:t>
            </a:r>
            <a:r>
              <a:rPr kumimoji="1" lang="ko-KR" altLang="en-US" sz="1200" dirty="0" err="1">
                <a:latin typeface="+mj-lt"/>
              </a:rPr>
              <a:t>를</a:t>
            </a:r>
            <a:r>
              <a:rPr kumimoji="1" lang="ko-KR" altLang="en-US" sz="1200" dirty="0">
                <a:latin typeface="+mj-lt"/>
              </a:rPr>
              <a:t> 사용하지 </a:t>
            </a:r>
            <a:r>
              <a:rPr kumimoji="1" lang="ko-KR" altLang="en-US" sz="1200" dirty="0" err="1">
                <a:latin typeface="+mj-lt"/>
              </a:rPr>
              <a:t>않는걸</a:t>
            </a:r>
            <a:r>
              <a:rPr kumimoji="1" lang="ko-KR" altLang="en-US" sz="1200" dirty="0">
                <a:latin typeface="+mj-lt"/>
              </a:rPr>
              <a:t> 표현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pPr lvl="0">
              <a:defRPr/>
            </a:pPr>
            <a:r>
              <a:rPr kumimoji="1" lang="en" altLang="ko-KR" sz="2000"/>
              <a:t>YOLOv7 explanation and implementation from scratch</a:t>
            </a:r>
            <a:endParaRPr kumimoji="1" lang="ko-Kore-KR" altLang="en-US" sz="2000"/>
          </a:p>
        </p:txBody>
      </p:sp>
      <p:sp>
        <p:nvSpPr>
          <p:cNvPr id="5" name="제목 1"/>
          <p:cNvSpPr txBox="1"/>
          <p:nvPr/>
        </p:nvSpPr>
        <p:spPr>
          <a:xfrm>
            <a:off x="609600" y="1281870"/>
            <a:ext cx="10972800" cy="337205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1" lang="en-US" altLang="ko-Kore-KR" sz="1400"/>
              <a:t>4.</a:t>
            </a:r>
            <a:r>
              <a:rPr kumimoji="1" lang="en-US" altLang="ko-KR" sz="1400"/>
              <a:t>3</a:t>
            </a:r>
            <a:r>
              <a:rPr kumimoji="1" lang="en-US" altLang="ko-Kore-KR" sz="1400"/>
              <a:t> Coarse for auxiliary and fine for lead loss</a:t>
            </a:r>
          </a:p>
        </p:txBody>
      </p:sp>
      <p:sp>
        <p:nvSpPr>
          <p:cNvPr id="4" name="제목 1"/>
          <p:cNvSpPr txBox="1"/>
          <p:nvPr/>
        </p:nvSpPr>
        <p:spPr>
          <a:xfrm>
            <a:off x="679508" y="4353886"/>
            <a:ext cx="10902891" cy="2246090"/>
          </a:xfrm>
          <a:prstGeom prst="rect">
            <a:avLst/>
          </a:prstGeom>
        </p:spPr>
        <p:txBody>
          <a:bodyPr vert="horz" lIns="89999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kumimoji="1" lang="en-US" altLang="ko-KR" sz="1000" dirty="0"/>
              <a:t>Lead Head guided label assigner</a:t>
            </a:r>
            <a:r>
              <a:rPr kumimoji="1" lang="ko-KR" altLang="en-US" sz="1000" dirty="0"/>
              <a:t>는 주로 </a:t>
            </a:r>
            <a:r>
              <a:rPr kumimoji="1" lang="en-US" altLang="ko-KR" sz="1000" dirty="0"/>
              <a:t>Lead Head</a:t>
            </a:r>
            <a:r>
              <a:rPr kumimoji="1" lang="ko-KR" altLang="en-US" sz="1000" dirty="0"/>
              <a:t>와 </a:t>
            </a:r>
            <a:r>
              <a:rPr kumimoji="1" lang="en-US" altLang="ko-KR" sz="1000" dirty="0"/>
              <a:t>Ground Truth</a:t>
            </a:r>
            <a:r>
              <a:rPr kumimoji="1" lang="ko-KR" altLang="en-US" sz="1000" dirty="0"/>
              <a:t>의 예측 결과를 기반으로 계산되며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최적화 과정을 거쳐 </a:t>
            </a:r>
            <a:r>
              <a:rPr kumimoji="1" lang="en-US" altLang="ko-KR" sz="1000" dirty="0"/>
              <a:t>Soft Label</a:t>
            </a:r>
            <a:r>
              <a:rPr kumimoji="1" lang="ko-KR" altLang="en-US" sz="1000" dirty="0"/>
              <a:t>을 생성합니다</a:t>
            </a:r>
            <a:r>
              <a:rPr kumimoji="1" lang="en-US" altLang="ko-KR" sz="10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kumimoji="1" lang="ko-KR" altLang="en-US" sz="1000" dirty="0"/>
              <a:t>이 </a:t>
            </a:r>
            <a:r>
              <a:rPr kumimoji="1" lang="en-US" altLang="ko-KR" sz="1000" dirty="0"/>
              <a:t>Soft Label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Set</a:t>
            </a:r>
            <a:r>
              <a:rPr kumimoji="1" lang="ko-KR" altLang="en-US" sz="1000" dirty="0"/>
              <a:t>는 </a:t>
            </a:r>
            <a:r>
              <a:rPr kumimoji="1" lang="en-US" altLang="ko-KR" sz="1000" dirty="0"/>
              <a:t>Auxiliary Head(</a:t>
            </a:r>
            <a:r>
              <a:rPr kumimoji="1" lang="ko-KR" altLang="en-US" sz="1000" dirty="0"/>
              <a:t>보조 헤드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와 </a:t>
            </a:r>
            <a:r>
              <a:rPr kumimoji="1" lang="en-US" altLang="ko-KR" sz="1000" dirty="0"/>
              <a:t>Lead Head(</a:t>
            </a:r>
            <a:r>
              <a:rPr kumimoji="1" lang="ko-KR" altLang="en-US" sz="1000" dirty="0"/>
              <a:t>리드 헤드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모두에 대한 대상 교육 모델로 사용됩니다</a:t>
            </a:r>
            <a:r>
              <a:rPr kumimoji="1" lang="en-US" altLang="ko-KR" sz="1000" dirty="0"/>
              <a:t>.</a:t>
            </a:r>
            <a:r>
              <a:rPr kumimoji="1" lang="ko-KR" altLang="en-US" sz="1000" dirty="0"/>
              <a:t> 이렇게 하는 이유는 </a:t>
            </a:r>
            <a:r>
              <a:rPr kumimoji="1" lang="en-US" altLang="ko-KR" sz="1000" dirty="0"/>
              <a:t>Lead Head</a:t>
            </a:r>
            <a:r>
              <a:rPr kumimoji="1" lang="ko-KR" altLang="en-US" sz="1000" dirty="0"/>
              <a:t>가 상대적으로 학습 능력이 강하기 때문에 여기에서 생성된 </a:t>
            </a:r>
            <a:r>
              <a:rPr kumimoji="1" lang="en-US" altLang="ko-KR" sz="1000" dirty="0"/>
              <a:t>Soft Label</a:t>
            </a:r>
            <a:r>
              <a:rPr kumimoji="1" lang="ko-KR" altLang="en-US" sz="1000" dirty="0"/>
              <a:t>이 </a:t>
            </a:r>
            <a:r>
              <a:rPr kumimoji="1" lang="en-US" altLang="ko-KR" sz="1000" dirty="0"/>
              <a:t>Source Data</a:t>
            </a:r>
            <a:r>
              <a:rPr kumimoji="1" lang="ko-KR" altLang="en-US" sz="1000" dirty="0"/>
              <a:t>와 대상 간의 분포 및 상관 관계를 더 잘 나타내야 하기 때문입니다</a:t>
            </a:r>
            <a:r>
              <a:rPr kumimoji="1" lang="en-US" altLang="ko-KR" sz="1000" dirty="0"/>
              <a:t>.</a:t>
            </a:r>
            <a:r>
              <a:rPr kumimoji="1" lang="ko-KR" altLang="en-US" sz="1000" dirty="0"/>
              <a:t> 또한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이러한 학습을 일종의 일반화된 </a:t>
            </a:r>
            <a:r>
              <a:rPr kumimoji="1" lang="en-US" altLang="ko-KR" sz="1000" dirty="0"/>
              <a:t>Residual </a:t>
            </a:r>
            <a:r>
              <a:rPr kumimoji="1" lang="ko-KR" altLang="en-US" sz="1000" dirty="0"/>
              <a:t>학습으로 볼 수 있습니다</a:t>
            </a:r>
            <a:r>
              <a:rPr kumimoji="1" lang="en-US" altLang="ko-KR" sz="10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kumimoji="1" lang="ko-KR" altLang="en-US" sz="1000" dirty="0"/>
              <a:t>더 얕은</a:t>
            </a:r>
            <a:r>
              <a:rPr kumimoji="1" lang="en-US" altLang="ko-KR" sz="1000" dirty="0"/>
              <a:t>(Shallower) </a:t>
            </a:r>
            <a:r>
              <a:rPr kumimoji="1" lang="ko-KR" altLang="en-US" sz="1000" dirty="0"/>
              <a:t>보조 헤드는 리드 헤드가 학습한 정보를 직접 학습하게 함으로써 리드 헤드는 아직 학습되지 않은 잔여</a:t>
            </a:r>
            <a:r>
              <a:rPr kumimoji="1" lang="en-US" altLang="ko-KR" sz="1000" dirty="0"/>
              <a:t>(residual)</a:t>
            </a:r>
            <a:r>
              <a:rPr kumimoji="1" lang="ko-KR" altLang="en-US" sz="1000" dirty="0"/>
              <a:t> 정보 학습에 더 집중할 수 있습니다</a:t>
            </a:r>
            <a:r>
              <a:rPr kumimoji="1" lang="en-US" altLang="ko-KR" sz="1000" dirty="0"/>
              <a:t>.</a:t>
            </a:r>
          </a:p>
          <a:p>
            <a:pPr>
              <a:lnSpc>
                <a:spcPct val="150000"/>
              </a:lnSpc>
              <a:defRPr/>
            </a:pPr>
            <a:endParaRPr kumimoji="1" lang="en-US" altLang="ko-KR" sz="1000" dirty="0"/>
          </a:p>
          <a:p>
            <a:pPr>
              <a:lnSpc>
                <a:spcPct val="150000"/>
              </a:lnSpc>
              <a:defRPr/>
            </a:pPr>
            <a:endParaRPr kumimoji="1" lang="en-US" altLang="ko-KR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6641" y="1877950"/>
            <a:ext cx="9920213" cy="2060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pPr lvl="0">
              <a:defRPr/>
            </a:pPr>
            <a:r>
              <a:rPr kumimoji="1" lang="en" altLang="ko-KR" sz="2000"/>
              <a:t>YOLOv7 explanation and implementation from scratch</a:t>
            </a:r>
            <a:endParaRPr kumimoji="1" lang="ko-Kore-KR" altLang="en-US" sz="2000"/>
          </a:p>
        </p:txBody>
      </p:sp>
      <p:sp>
        <p:nvSpPr>
          <p:cNvPr id="5" name="제목 1"/>
          <p:cNvSpPr txBox="1"/>
          <p:nvPr/>
        </p:nvSpPr>
        <p:spPr>
          <a:xfrm>
            <a:off x="609600" y="1281870"/>
            <a:ext cx="10972800" cy="337205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1" lang="en-US" altLang="ko-Kore-KR" sz="1400"/>
              <a:t>4.</a:t>
            </a:r>
            <a:r>
              <a:rPr kumimoji="1" lang="en-US" altLang="ko-KR" sz="1400"/>
              <a:t>3</a:t>
            </a:r>
            <a:r>
              <a:rPr kumimoji="1" lang="en-US" altLang="ko-Kore-KR" sz="1400"/>
              <a:t> Coarse for auxiliary and fine for lead loss</a:t>
            </a:r>
          </a:p>
        </p:txBody>
      </p:sp>
      <p:sp>
        <p:nvSpPr>
          <p:cNvPr id="4" name="제목 1"/>
          <p:cNvSpPr txBox="1"/>
          <p:nvPr/>
        </p:nvSpPr>
        <p:spPr>
          <a:xfrm>
            <a:off x="679508" y="1755807"/>
            <a:ext cx="10902891" cy="4485601"/>
          </a:xfrm>
          <a:prstGeom prst="rect">
            <a:avLst/>
          </a:prstGeom>
        </p:spPr>
        <p:txBody>
          <a:bodyPr vert="horz" lIns="89999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kumimoji="1" lang="en-US" altLang="ko-KR" sz="1000" dirty="0" err="1"/>
              <a:t>IDetect</a:t>
            </a:r>
            <a:r>
              <a:rPr kumimoji="1" lang="en-US" altLang="ko-KR" sz="1000" dirty="0"/>
              <a:t> block</a:t>
            </a:r>
            <a:r>
              <a:rPr kumimoji="1" lang="ko-KR" altLang="en-US" sz="1000" dirty="0"/>
              <a:t>은</a:t>
            </a:r>
            <a:r>
              <a:rPr kumimoji="1" lang="en-US" altLang="ko-KR" sz="1000" dirty="0"/>
              <a:t> </a:t>
            </a:r>
            <a:r>
              <a:rPr kumimoji="1" lang="ko-KR" altLang="en-US" sz="1000" dirty="0"/>
              <a:t>원래 </a:t>
            </a:r>
            <a:r>
              <a:rPr kumimoji="1" lang="en-US" altLang="ko-KR" sz="1000" dirty="0"/>
              <a:t>block</a:t>
            </a:r>
            <a:r>
              <a:rPr kumimoji="1" lang="ko-KR" altLang="en-US" sz="1000" dirty="0"/>
              <a:t>과 함께 </a:t>
            </a:r>
            <a:r>
              <a:rPr kumimoji="1" lang="en-US" altLang="ko-KR" sz="1000" dirty="0"/>
              <a:t>YOLOR</a:t>
            </a:r>
            <a:r>
              <a:rPr kumimoji="1" lang="ko-KR" altLang="en-US" sz="1000" dirty="0"/>
              <a:t> 암시적 지식</a:t>
            </a:r>
            <a:r>
              <a:rPr kumimoji="1" lang="en-US" altLang="ko-KR" sz="1000" dirty="0"/>
              <a:t>(implicit knowledge)</a:t>
            </a:r>
            <a:r>
              <a:rPr kumimoji="1" lang="ko-KR" altLang="en-US" sz="1000" dirty="0"/>
              <a:t>을 사용합니다</a:t>
            </a:r>
            <a:r>
              <a:rPr kumimoji="1" lang="en-US" altLang="ko-KR" sz="1000" dirty="0"/>
              <a:t>.</a:t>
            </a:r>
          </a:p>
          <a:p>
            <a:pPr>
              <a:lnSpc>
                <a:spcPct val="150000"/>
              </a:lnSpc>
              <a:defRPr/>
            </a:pPr>
            <a:endParaRPr kumimoji="1" lang="en-US" altLang="ko-KR" sz="1000" dirty="0"/>
          </a:p>
          <a:p>
            <a:pPr>
              <a:lnSpc>
                <a:spcPct val="150000"/>
              </a:lnSpc>
              <a:defRPr/>
            </a:pPr>
            <a:r>
              <a:rPr kumimoji="1" lang="en-US" altLang="ko-KR" sz="1000" dirty="0"/>
              <a:t>Detect block</a:t>
            </a:r>
            <a:r>
              <a:rPr kumimoji="1" lang="ko-KR" altLang="en-US" sz="1000" dirty="0"/>
              <a:t>이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1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Conv block</a:t>
            </a:r>
            <a:r>
              <a:rPr kumimoji="1" lang="ko-KR" altLang="en-US" sz="1000" dirty="0"/>
              <a:t>을 사용하여 </a:t>
            </a:r>
            <a:r>
              <a:rPr kumimoji="1" lang="en-US" altLang="ko-KR" sz="1000" dirty="0"/>
              <a:t>anchor</a:t>
            </a:r>
            <a:r>
              <a:rPr kumimoji="1" lang="ko-KR" altLang="en-US" sz="1000" dirty="0" err="1"/>
              <a:t>를</a:t>
            </a:r>
            <a:r>
              <a:rPr kumimoji="1" lang="ko-KR" altLang="en-US" sz="1000" dirty="0"/>
              <a:t> 만드는 경우 </a:t>
            </a:r>
            <a:r>
              <a:rPr kumimoji="1" lang="en-US" altLang="ko-KR" sz="1000" dirty="0" err="1"/>
              <a:t>IDetect</a:t>
            </a:r>
            <a:r>
              <a:rPr kumimoji="1" lang="ko-KR" altLang="en-US" sz="1000" dirty="0"/>
              <a:t>는 먼저 </a:t>
            </a:r>
            <a:r>
              <a:rPr kumimoji="1" lang="en-US" altLang="ko-KR" sz="1000" dirty="0" err="1"/>
              <a:t>ImplicitA</a:t>
            </a:r>
            <a:r>
              <a:rPr kumimoji="1" lang="en-US" altLang="ko-KR" sz="1000" dirty="0"/>
              <a:t> block</a:t>
            </a:r>
            <a:r>
              <a:rPr kumimoji="1" lang="ko-KR" altLang="en-US" sz="1000" dirty="0"/>
              <a:t>을 통해 입력을 전달한 다음</a:t>
            </a:r>
            <a:r>
              <a:rPr kumimoji="1" lang="en-US" altLang="ko-KR" sz="1000" dirty="0"/>
              <a:t> Conv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block</a:t>
            </a:r>
            <a:r>
              <a:rPr kumimoji="1" lang="ko-KR" altLang="en-US" sz="1000" dirty="0"/>
              <a:t>을 통과한 다음 </a:t>
            </a:r>
            <a:r>
              <a:rPr kumimoji="1" lang="en-US" altLang="ko-KR" sz="1000" dirty="0" err="1"/>
              <a:t>ImplicitM</a:t>
            </a:r>
            <a:r>
              <a:rPr kumimoji="1" lang="en-US" altLang="ko-KR" sz="1000" dirty="0"/>
              <a:t> block</a:t>
            </a:r>
            <a:r>
              <a:rPr kumimoji="1" lang="ko-KR" altLang="en-US" sz="1000" dirty="0"/>
              <a:t>을 통해 입력을 전달합니다</a:t>
            </a:r>
            <a:r>
              <a:rPr kumimoji="1" lang="en-US" altLang="ko-KR" sz="1000" dirty="0"/>
              <a:t>.</a:t>
            </a:r>
            <a:r>
              <a:rPr kumimoji="1" lang="ko-KR" altLang="en-US" sz="1000" dirty="0"/>
              <a:t> </a:t>
            </a:r>
          </a:p>
          <a:p>
            <a:pPr>
              <a:lnSpc>
                <a:spcPct val="150000"/>
              </a:lnSpc>
              <a:defRPr/>
            </a:pPr>
            <a:r>
              <a:rPr kumimoji="1" lang="ko-KR" altLang="en-US" sz="1000" dirty="0"/>
              <a:t>이 세 블록들은 단일 블록으로 병합될 수도 있습니다</a:t>
            </a:r>
            <a:r>
              <a:rPr kumimoji="1" lang="en-US" altLang="ko-KR" sz="1000" dirty="0"/>
              <a:t>.</a:t>
            </a:r>
          </a:p>
          <a:p>
            <a:pPr>
              <a:lnSpc>
                <a:spcPct val="150000"/>
              </a:lnSpc>
              <a:defRPr/>
            </a:pPr>
            <a:endParaRPr kumimoji="1" lang="en-US" altLang="ko-KR" sz="1000" dirty="0"/>
          </a:p>
          <a:p>
            <a:pPr>
              <a:lnSpc>
                <a:spcPct val="150000"/>
              </a:lnSpc>
              <a:defRPr/>
            </a:pPr>
            <a:endParaRPr kumimoji="1" lang="en-US" altLang="ko-KR" sz="1000" dirty="0"/>
          </a:p>
          <a:p>
            <a:pPr>
              <a:lnSpc>
                <a:spcPct val="150000"/>
              </a:lnSpc>
              <a:defRPr/>
            </a:pPr>
            <a:endParaRPr kumimoji="1" lang="en-US" altLang="ko-KR" sz="1000" dirty="0"/>
          </a:p>
          <a:p>
            <a:pPr>
              <a:lnSpc>
                <a:spcPct val="150000"/>
              </a:lnSpc>
              <a:defRPr/>
            </a:pPr>
            <a:endParaRPr kumimoji="1" lang="en-US" altLang="ko-KR" sz="1000" dirty="0"/>
          </a:p>
          <a:p>
            <a:pPr>
              <a:lnSpc>
                <a:spcPct val="150000"/>
              </a:lnSpc>
              <a:defRPr/>
            </a:pPr>
            <a:endParaRPr kumimoji="1" lang="en-US" altLang="ko-KR" sz="1000" dirty="0"/>
          </a:p>
          <a:p>
            <a:pPr>
              <a:lnSpc>
                <a:spcPct val="150000"/>
              </a:lnSpc>
              <a:defRPr/>
            </a:pPr>
            <a:endParaRPr kumimoji="1" lang="en-US" altLang="ko-KR" sz="1000" dirty="0"/>
          </a:p>
          <a:p>
            <a:pPr>
              <a:lnSpc>
                <a:spcPct val="150000"/>
              </a:lnSpc>
              <a:defRPr/>
            </a:pPr>
            <a:endParaRPr kumimoji="1" lang="en-US" altLang="ko-KR" sz="1000" dirty="0"/>
          </a:p>
          <a:p>
            <a:pPr>
              <a:lnSpc>
                <a:spcPct val="150000"/>
              </a:lnSpc>
              <a:defRPr/>
            </a:pPr>
            <a:endParaRPr kumimoji="1" lang="en-US" altLang="ko-KR" sz="1000" dirty="0"/>
          </a:p>
          <a:p>
            <a:pPr>
              <a:lnSpc>
                <a:spcPct val="150000"/>
              </a:lnSpc>
              <a:defRPr/>
            </a:pPr>
            <a:endParaRPr kumimoji="1" lang="en-US" altLang="ko-KR" sz="1000" dirty="0"/>
          </a:p>
          <a:p>
            <a:pPr>
              <a:lnSpc>
                <a:spcPct val="150000"/>
              </a:lnSpc>
              <a:defRPr/>
            </a:pPr>
            <a:endParaRPr kumimoji="1" lang="en-US" altLang="ko-KR" sz="1000" dirty="0"/>
          </a:p>
          <a:p>
            <a:pPr>
              <a:lnSpc>
                <a:spcPct val="150000"/>
              </a:lnSpc>
              <a:defRPr/>
            </a:pPr>
            <a:endParaRPr kumimoji="1" lang="en-US" altLang="ko-KR" sz="1000" dirty="0"/>
          </a:p>
          <a:p>
            <a:pPr>
              <a:lnSpc>
                <a:spcPct val="150000"/>
              </a:lnSpc>
              <a:defRPr/>
            </a:pPr>
            <a:r>
              <a:rPr kumimoji="1" lang="ko-KR" altLang="en-US" sz="1000" dirty="0"/>
              <a:t>따라서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병합 후에는 원래 </a:t>
            </a:r>
            <a:r>
              <a:rPr kumimoji="1" lang="en-US" altLang="ko-KR" sz="1000" dirty="0"/>
              <a:t>Detect block</a:t>
            </a:r>
            <a:r>
              <a:rPr kumimoji="1" lang="ko-KR" altLang="en-US" sz="1000" dirty="0"/>
              <a:t>과 동일합니다</a:t>
            </a:r>
            <a:r>
              <a:rPr kumimoji="1" lang="en-US" altLang="ko-KR" sz="1000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92492" y="3022541"/>
            <a:ext cx="3427194" cy="2149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검은색, 은색이(가) 표시된 사진&#10;&#10;자동 생성된 설명">
            <a:extLst>
              <a:ext uri="{FF2B5EF4-FFF2-40B4-BE49-F238E27FC236}">
                <a16:creationId xmlns:a16="http://schemas.microsoft.com/office/drawing/2014/main" id="{C890AE31-948A-9F8D-E0A0-4A6EB72DE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566" y="3675300"/>
            <a:ext cx="5192834" cy="250782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C706059-94E5-EB64-F4E6-42F72E97B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61" y="2236349"/>
            <a:ext cx="5192835" cy="24265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pPr lvl="0">
              <a:defRPr/>
            </a:pPr>
            <a:r>
              <a:rPr kumimoji="1" lang="en" altLang="ko-KR" sz="2000"/>
              <a:t>YOLOv7 explanation and implementation from scratch</a:t>
            </a:r>
            <a:endParaRPr kumimoji="1" lang="ko-Kore-KR" altLang="en-US" sz="2000"/>
          </a:p>
        </p:txBody>
      </p:sp>
      <p:sp>
        <p:nvSpPr>
          <p:cNvPr id="5" name="제목 1"/>
          <p:cNvSpPr txBox="1"/>
          <p:nvPr/>
        </p:nvSpPr>
        <p:spPr>
          <a:xfrm>
            <a:off x="609600" y="1281870"/>
            <a:ext cx="10972800" cy="337205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1" lang="en-US" altLang="ko-Kore-KR" sz="1400"/>
              <a:t>4.</a:t>
            </a:r>
            <a:r>
              <a:rPr kumimoji="1" lang="en-US" altLang="ko-KR" sz="1400"/>
              <a:t>3</a:t>
            </a:r>
            <a:r>
              <a:rPr kumimoji="1" lang="en-US" altLang="ko-Kore-KR" sz="1400"/>
              <a:t> Coarse for auxiliary and fine for lead loss</a:t>
            </a:r>
          </a:p>
        </p:txBody>
      </p:sp>
      <p:sp>
        <p:nvSpPr>
          <p:cNvPr id="4" name="제목 1"/>
          <p:cNvSpPr txBox="1"/>
          <p:nvPr/>
        </p:nvSpPr>
        <p:spPr>
          <a:xfrm>
            <a:off x="679508" y="1619075"/>
            <a:ext cx="10902891" cy="4622333"/>
          </a:xfrm>
          <a:prstGeom prst="rect">
            <a:avLst/>
          </a:prstGeom>
        </p:spPr>
        <p:txBody>
          <a:bodyPr vert="horz" lIns="89999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kumimoji="1" lang="en-US" altLang="ko-KR" sz="1200" dirty="0" err="1"/>
              <a:t>yolo.py</a:t>
            </a:r>
            <a:endParaRPr kumimoji="1" lang="en-US" altLang="ko-KR" sz="1200" dirty="0"/>
          </a:p>
          <a:p>
            <a:pPr>
              <a:lnSpc>
                <a:spcPct val="150000"/>
              </a:lnSpc>
              <a:defRPr/>
            </a:pPr>
            <a:endParaRPr kumimoji="1" lang="en-US" altLang="ko-KR" sz="1000" dirty="0"/>
          </a:p>
          <a:p>
            <a:pPr>
              <a:lnSpc>
                <a:spcPct val="150000"/>
              </a:lnSpc>
              <a:defRPr/>
            </a:pPr>
            <a:endParaRPr kumimoji="1" lang="en-US" altLang="ko-KR" sz="1000" dirty="0"/>
          </a:p>
          <a:p>
            <a:pPr>
              <a:lnSpc>
                <a:spcPct val="150000"/>
              </a:lnSpc>
              <a:defRPr/>
            </a:pPr>
            <a:endParaRPr kumimoji="1" lang="en-US" altLang="ko-KR" sz="1000" dirty="0"/>
          </a:p>
        </p:txBody>
      </p:sp>
      <p:sp>
        <p:nvSpPr>
          <p:cNvPr id="13" name="타원 12"/>
          <p:cNvSpPr/>
          <p:nvPr/>
        </p:nvSpPr>
        <p:spPr>
          <a:xfrm>
            <a:off x="5190843" y="2306972"/>
            <a:ext cx="343949" cy="34394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11103847" y="3883213"/>
            <a:ext cx="343949" cy="34394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/>
              <a:t>2</a:t>
            </a:r>
            <a:endParaRPr kumimoji="1" lang="ko-Kore-KR" altLang="en-US"/>
          </a:p>
        </p:txBody>
      </p:sp>
      <p:sp>
        <p:nvSpPr>
          <p:cNvPr id="15" name="제목 1"/>
          <p:cNvSpPr txBox="1"/>
          <p:nvPr/>
        </p:nvSpPr>
        <p:spPr>
          <a:xfrm>
            <a:off x="1060438" y="4662927"/>
            <a:ext cx="3855079" cy="309711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kumimoji="1" lang="en-US" altLang="ko-KR" sz="1000"/>
              <a:t>Detection</a:t>
            </a:r>
            <a:r>
              <a:rPr kumimoji="1" lang="ko-KR" altLang="en-US" sz="1000"/>
              <a:t> </a:t>
            </a:r>
            <a:r>
              <a:rPr kumimoji="1" lang="en-US" altLang="ko-KR" sz="1000"/>
              <a:t>Layer</a:t>
            </a:r>
            <a:endParaRPr kumimoji="1" lang="en-US" altLang="ko-Kore-KR" sz="1000"/>
          </a:p>
        </p:txBody>
      </p:sp>
      <p:sp>
        <p:nvSpPr>
          <p:cNvPr id="17" name="제목 1"/>
          <p:cNvSpPr txBox="1"/>
          <p:nvPr/>
        </p:nvSpPr>
        <p:spPr>
          <a:xfrm>
            <a:off x="7033882" y="6423757"/>
            <a:ext cx="3855079" cy="309711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kumimoji="1" lang="en-US" altLang="ko-Kore-KR" sz="1000"/>
              <a:t>Training Output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79B7F379-A947-34E0-0533-68DC234C6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378" y="3857189"/>
            <a:ext cx="6054538" cy="2426712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A06DD31-61F7-E16D-E38F-13D14AB96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285" y="1883462"/>
            <a:ext cx="6061631" cy="1664016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29EFFD65-7FC1-B314-CA13-7FFF2F20E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64" y="1883462"/>
            <a:ext cx="5348027" cy="440043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pPr lvl="0">
              <a:defRPr/>
            </a:pPr>
            <a:r>
              <a:rPr kumimoji="1" lang="en" altLang="ko-KR" sz="2000"/>
              <a:t>YOLOv7 explanation and implementation from scratch</a:t>
            </a:r>
            <a:endParaRPr kumimoji="1" lang="ko-Kore-KR" altLang="en-US" sz="2000"/>
          </a:p>
        </p:txBody>
      </p:sp>
      <p:sp>
        <p:nvSpPr>
          <p:cNvPr id="5" name="제목 1"/>
          <p:cNvSpPr txBox="1"/>
          <p:nvPr/>
        </p:nvSpPr>
        <p:spPr>
          <a:xfrm>
            <a:off x="609600" y="1281870"/>
            <a:ext cx="10972800" cy="337205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1" lang="en-US" altLang="ko-Kore-KR" sz="1400"/>
              <a:t>4.</a:t>
            </a:r>
            <a:r>
              <a:rPr kumimoji="1" lang="en-US" altLang="ko-KR" sz="1400"/>
              <a:t>3</a:t>
            </a:r>
            <a:r>
              <a:rPr kumimoji="1" lang="en-US" altLang="ko-Kore-KR" sz="1400"/>
              <a:t> Coarse for auxiliary and fine for lead loss</a:t>
            </a:r>
          </a:p>
        </p:txBody>
      </p:sp>
      <p:sp>
        <p:nvSpPr>
          <p:cNvPr id="15" name="제목 1"/>
          <p:cNvSpPr txBox="1"/>
          <p:nvPr/>
        </p:nvSpPr>
        <p:spPr>
          <a:xfrm>
            <a:off x="1293837" y="6351187"/>
            <a:ext cx="3855079" cy="309711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kumimoji="1" lang="en-US" altLang="ko-KR" sz="1000" dirty="0"/>
              <a:t>Training Output</a:t>
            </a:r>
            <a:endParaRPr kumimoji="1" lang="en-US" altLang="ko-Kore-KR" sz="1000" dirty="0"/>
          </a:p>
        </p:txBody>
      </p:sp>
      <p:sp>
        <p:nvSpPr>
          <p:cNvPr id="17" name="제목 1"/>
          <p:cNvSpPr txBox="1"/>
          <p:nvPr/>
        </p:nvSpPr>
        <p:spPr>
          <a:xfrm>
            <a:off x="6966770" y="3547478"/>
            <a:ext cx="3855079" cy="309711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kumimoji="1" lang="en-US" altLang="ko-Kore-KR" sz="1000"/>
              <a:t>Fuse ImplicitA/ImplicitM and Convolution</a:t>
            </a:r>
          </a:p>
        </p:txBody>
      </p:sp>
      <p:sp>
        <p:nvSpPr>
          <p:cNvPr id="13" name="타원 12"/>
          <p:cNvSpPr/>
          <p:nvPr/>
        </p:nvSpPr>
        <p:spPr>
          <a:xfrm>
            <a:off x="5317966" y="1994811"/>
            <a:ext cx="343949" cy="34394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/>
              <a:t>3</a:t>
            </a:r>
            <a:endParaRPr kumimoji="1" lang="ko-Kore-KR" altLang="en-US"/>
          </a:p>
        </p:txBody>
      </p:sp>
      <p:sp>
        <p:nvSpPr>
          <p:cNvPr id="14" name="타원 13"/>
          <p:cNvSpPr/>
          <p:nvPr/>
        </p:nvSpPr>
        <p:spPr>
          <a:xfrm>
            <a:off x="11581233" y="1994812"/>
            <a:ext cx="343949" cy="34394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/>
              <a:t>4</a:t>
            </a:r>
            <a:endParaRPr kumimoji="1" lang="ko-Kore-KR" altLang="en-US"/>
          </a:p>
        </p:txBody>
      </p:sp>
      <p:sp>
        <p:nvSpPr>
          <p:cNvPr id="9" name="제목 1"/>
          <p:cNvSpPr txBox="1"/>
          <p:nvPr/>
        </p:nvSpPr>
        <p:spPr>
          <a:xfrm>
            <a:off x="6966770" y="6351187"/>
            <a:ext cx="3855079" cy="309711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kumimoji="1" lang="en-US" altLang="ko-Kore-KR" sz="1000"/>
              <a:t>Training Output</a:t>
            </a:r>
          </a:p>
        </p:txBody>
      </p:sp>
      <p:sp>
        <p:nvSpPr>
          <p:cNvPr id="10" name="타원 9"/>
          <p:cNvSpPr/>
          <p:nvPr/>
        </p:nvSpPr>
        <p:spPr>
          <a:xfrm>
            <a:off x="11575571" y="3979862"/>
            <a:ext cx="343949" cy="34394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/>
              <a:t>5</a:t>
            </a: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pPr lvl="0">
              <a:defRPr/>
            </a:pPr>
            <a:r>
              <a:rPr kumimoji="1" lang="en" altLang="ko-KR" sz="2000"/>
              <a:t>YOLOv7 explanation and implementation from scratch</a:t>
            </a:r>
            <a:endParaRPr kumimoji="1" lang="ko-Kore-KR" altLang="en-US" sz="2000"/>
          </a:p>
        </p:txBody>
      </p:sp>
      <p:sp>
        <p:nvSpPr>
          <p:cNvPr id="5" name="제목 1"/>
          <p:cNvSpPr txBox="1"/>
          <p:nvPr/>
        </p:nvSpPr>
        <p:spPr>
          <a:xfrm>
            <a:off x="609600" y="1281870"/>
            <a:ext cx="10972800" cy="337205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1" lang="en-US" altLang="ko-Kore-KR" sz="1400"/>
              <a:t>4.</a:t>
            </a:r>
            <a:r>
              <a:rPr kumimoji="1" lang="en-US" altLang="ko-KR" sz="1400"/>
              <a:t>3</a:t>
            </a:r>
            <a:r>
              <a:rPr kumimoji="1" lang="en-US" altLang="ko-Kore-KR" sz="1400"/>
              <a:t> Coarse for auxiliary and fine for lead loss</a:t>
            </a:r>
          </a:p>
        </p:txBody>
      </p:sp>
      <p:sp>
        <p:nvSpPr>
          <p:cNvPr id="3" name="제목 1"/>
          <p:cNvSpPr txBox="1"/>
          <p:nvPr/>
        </p:nvSpPr>
        <p:spPr>
          <a:xfrm>
            <a:off x="679508" y="1755807"/>
            <a:ext cx="10902891" cy="4485601"/>
          </a:xfrm>
          <a:prstGeom prst="rect">
            <a:avLst/>
          </a:prstGeom>
        </p:spPr>
        <p:txBody>
          <a:bodyPr vert="horz" lIns="89999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kumimoji="1" lang="en-US" altLang="ko-KR" sz="1000" dirty="0"/>
              <a:t>IAuxDetect</a:t>
            </a:r>
            <a:r>
              <a:rPr kumimoji="1" lang="ko-KR" altLang="en-US" sz="1000" dirty="0"/>
              <a:t>는 </a:t>
            </a:r>
            <a:r>
              <a:rPr kumimoji="1" lang="en-US" altLang="ko-KR" sz="1000" dirty="0"/>
              <a:t>YOLOv7 P6 </a:t>
            </a:r>
            <a:r>
              <a:rPr kumimoji="1" lang="ko-KR" altLang="en-US" sz="1000" dirty="0"/>
              <a:t>모델에서 사용됩니다</a:t>
            </a:r>
            <a:r>
              <a:rPr kumimoji="1" lang="en-US" altLang="ko-KR" sz="1000" dirty="0"/>
              <a:t>.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P6 </a:t>
            </a:r>
            <a:r>
              <a:rPr kumimoji="1" lang="ko-KR" altLang="en-US" sz="1000" dirty="0"/>
              <a:t>모델은 훈련을 돕기 위해 보조 손실</a:t>
            </a:r>
            <a:r>
              <a:rPr kumimoji="1" lang="en-US" altLang="ko-KR" sz="1000" dirty="0"/>
              <a:t>(auxiliary loss)</a:t>
            </a:r>
            <a:r>
              <a:rPr kumimoji="1" lang="ko-KR" altLang="en-US" sz="1000" dirty="0"/>
              <a:t>를 사용합니다</a:t>
            </a:r>
            <a:r>
              <a:rPr kumimoji="1" lang="en-US" altLang="ko-KR" sz="10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kumimoji="1" lang="ko-KR" altLang="en-US" sz="1000" dirty="0"/>
              <a:t>앵커 레이어</a:t>
            </a:r>
            <a:r>
              <a:rPr kumimoji="1" lang="en-US" altLang="ko-KR" sz="1000" dirty="0"/>
              <a:t>(anchor layers)</a:t>
            </a:r>
            <a:r>
              <a:rPr kumimoji="1" lang="ko-KR" altLang="en-US" sz="1000" dirty="0"/>
              <a:t>와 별개로 </a:t>
            </a:r>
            <a:r>
              <a:rPr kumimoji="1" lang="en-US" altLang="ko-KR" sz="1000" dirty="0"/>
              <a:t>IAuxDetect block</a:t>
            </a:r>
            <a:r>
              <a:rPr kumimoji="1" lang="ko-KR" altLang="en-US" sz="1000" dirty="0"/>
              <a:t>도 동일한 수의 보조 입력</a:t>
            </a:r>
            <a:r>
              <a:rPr kumimoji="1" lang="en-US" altLang="ko-KR" sz="1000" dirty="0"/>
              <a:t>(auxiliary input)</a:t>
            </a:r>
            <a:r>
              <a:rPr kumimoji="1" lang="ko-KR" altLang="en-US" sz="1000" dirty="0"/>
              <a:t>을 사용합니다</a:t>
            </a:r>
            <a:r>
              <a:rPr kumimoji="1" lang="en-US" altLang="ko-KR" sz="1000" dirty="0"/>
              <a:t>.</a:t>
            </a:r>
            <a:r>
              <a:rPr kumimoji="1" lang="ko-KR" altLang="en-US" sz="1000" dirty="0"/>
              <a:t> 이 모든 보조 입력은 다른 </a:t>
            </a:r>
            <a:r>
              <a:rPr kumimoji="1" lang="en-US" altLang="ko-KR" sz="1000" dirty="0"/>
              <a:t>Conv layer set</a:t>
            </a:r>
            <a:r>
              <a:rPr kumimoji="1" lang="ko-KR" altLang="en-US" sz="1000" dirty="0"/>
              <a:t>를 거칩니다</a:t>
            </a:r>
            <a:r>
              <a:rPr kumimoji="1" lang="en-US" altLang="ko-KR" sz="1000" dirty="0"/>
              <a:t>.</a:t>
            </a:r>
            <a:r>
              <a:rPr kumimoji="1" lang="ko-KR" altLang="en-US" sz="1000" dirty="0"/>
              <a:t> 그러나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이 보조 계산은 추론 모드에서 수행되지 않습니다</a:t>
            </a:r>
            <a:r>
              <a:rPr kumimoji="1" lang="en-US" altLang="ko-KR" sz="1000" dirty="0"/>
              <a:t>.</a:t>
            </a:r>
            <a:r>
              <a:rPr kumimoji="1" lang="ko-KR" altLang="en-US" sz="1000" dirty="0"/>
              <a:t> 이것이 훈련 가능한 또 다른 공짜</a:t>
            </a:r>
            <a:r>
              <a:rPr kumimoji="1" lang="en-US" altLang="ko-KR" sz="1000" dirty="0"/>
              <a:t>(freebee)</a:t>
            </a:r>
            <a:r>
              <a:rPr kumimoji="1" lang="ko-KR" altLang="en-US" sz="1000" dirty="0"/>
              <a:t>방법입니다</a:t>
            </a:r>
            <a:r>
              <a:rPr kumimoji="1" lang="en-US" altLang="ko-KR" sz="10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kumimoji="1" lang="ko-KR" altLang="en-US" sz="1000" dirty="0"/>
              <a:t>그리고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re-</a:t>
            </a:r>
            <a:r>
              <a:rPr kumimoji="1" lang="en-US" altLang="ko-KR" sz="1000" dirty="0" err="1"/>
              <a:t>parametarization</a:t>
            </a:r>
            <a:r>
              <a:rPr kumimoji="1" lang="ko-KR" altLang="en-US" sz="1000" dirty="0"/>
              <a:t> 후에 이 </a:t>
            </a:r>
            <a:r>
              <a:rPr kumimoji="1" lang="en-US" altLang="ko-KR" sz="1000" dirty="0"/>
              <a:t>block</a:t>
            </a:r>
            <a:r>
              <a:rPr kumimoji="1" lang="ko-KR" altLang="en-US" sz="1000" dirty="0"/>
              <a:t>은 원래 </a:t>
            </a:r>
            <a:r>
              <a:rPr kumimoji="1" lang="en-US" altLang="ko-KR" sz="1000" dirty="0"/>
              <a:t>Detect block</a:t>
            </a:r>
            <a:r>
              <a:rPr kumimoji="1" lang="ko-KR" altLang="en-US" sz="1000" dirty="0"/>
              <a:t>과 동일합니다</a:t>
            </a:r>
            <a:r>
              <a:rPr kumimoji="1" lang="en-US" altLang="ko-KR" sz="1000" dirty="0"/>
              <a:t>.</a:t>
            </a:r>
          </a:p>
        </p:txBody>
      </p:sp>
      <p:sp>
        <p:nvSpPr>
          <p:cNvPr id="7" name="타원 6"/>
          <p:cNvSpPr/>
          <p:nvPr/>
        </p:nvSpPr>
        <p:spPr>
          <a:xfrm>
            <a:off x="5419288" y="2952924"/>
            <a:ext cx="343949" cy="34394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/>
              <a:t>1</a:t>
            </a:r>
            <a:endParaRPr kumimoji="1" lang="ko-Kore-KR" altLang="en-US"/>
          </a:p>
        </p:txBody>
      </p:sp>
      <p:sp>
        <p:nvSpPr>
          <p:cNvPr id="12" name="제목 1"/>
          <p:cNvSpPr txBox="1"/>
          <p:nvPr/>
        </p:nvSpPr>
        <p:spPr>
          <a:xfrm>
            <a:off x="1318780" y="6174964"/>
            <a:ext cx="3855079" cy="309711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kumimoji="1" lang="en-US" altLang="ko-KR" sz="1000"/>
              <a:t>Detection</a:t>
            </a:r>
            <a:r>
              <a:rPr kumimoji="1" lang="ko-KR" altLang="en-US" sz="1000"/>
              <a:t> </a:t>
            </a:r>
            <a:r>
              <a:rPr kumimoji="1" lang="en-US" altLang="ko-KR" sz="1000"/>
              <a:t>Layer</a:t>
            </a:r>
            <a:endParaRPr kumimoji="1" lang="en-US" altLang="ko-Kore-KR" sz="1000"/>
          </a:p>
        </p:txBody>
      </p:sp>
      <p:sp>
        <p:nvSpPr>
          <p:cNvPr id="15" name="제목 1"/>
          <p:cNvSpPr txBox="1"/>
          <p:nvPr/>
        </p:nvSpPr>
        <p:spPr>
          <a:xfrm>
            <a:off x="7183234" y="6190173"/>
            <a:ext cx="3855079" cy="309711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kumimoji="1" lang="en-US" altLang="ko-Kore-KR" sz="1000"/>
              <a:t>Training Output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BDDB3D7-43FB-4B84-EB64-B5A8A260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8" y="2839381"/>
            <a:ext cx="5133624" cy="321405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14C6A42-6164-F62F-C6C3-4F4AD0043378}"/>
              </a:ext>
            </a:extLst>
          </p:cNvPr>
          <p:cNvSpPr/>
          <p:nvPr/>
        </p:nvSpPr>
        <p:spPr>
          <a:xfrm>
            <a:off x="5348903" y="2921437"/>
            <a:ext cx="343949" cy="34394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D791289-DC8D-BD5E-227C-FFCCAADD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37" y="2813475"/>
            <a:ext cx="5133624" cy="3239966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942ACC7-B6EC-1784-3A50-10FFBA5D1F33}"/>
              </a:ext>
            </a:extLst>
          </p:cNvPr>
          <p:cNvSpPr/>
          <p:nvPr/>
        </p:nvSpPr>
        <p:spPr>
          <a:xfrm>
            <a:off x="11012223" y="2917896"/>
            <a:ext cx="343949" cy="34394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dirty="0"/>
              <a:t>2</a:t>
            </a:r>
            <a:endParaRPr kumimoji="1" lang="ko-Kore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A23E2DC-E9A0-2CAF-9C85-A9C4AA185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405" y="4260508"/>
            <a:ext cx="6172654" cy="207975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ADFC116-B11C-C755-8257-51C2200B8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404" y="1701802"/>
            <a:ext cx="6172654" cy="217731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5771C48-F999-B843-0B55-94732988A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75" y="1707603"/>
            <a:ext cx="4651225" cy="46326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pPr lvl="0">
              <a:defRPr/>
            </a:pPr>
            <a:r>
              <a:rPr kumimoji="1" lang="en" altLang="ko-KR" sz="2000"/>
              <a:t>YOLOv7 explanation and implementation from scratch</a:t>
            </a:r>
            <a:endParaRPr kumimoji="1" lang="ko-Kore-KR" altLang="en-US" sz="2000"/>
          </a:p>
        </p:txBody>
      </p:sp>
      <p:sp>
        <p:nvSpPr>
          <p:cNvPr id="5" name="제목 1"/>
          <p:cNvSpPr txBox="1"/>
          <p:nvPr/>
        </p:nvSpPr>
        <p:spPr>
          <a:xfrm>
            <a:off x="609600" y="1281870"/>
            <a:ext cx="10972800" cy="337205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1" lang="en-US" altLang="ko-Kore-KR" sz="1400"/>
              <a:t>4.</a:t>
            </a:r>
            <a:r>
              <a:rPr kumimoji="1" lang="en-US" altLang="ko-KR" sz="1400"/>
              <a:t>3</a:t>
            </a:r>
            <a:r>
              <a:rPr kumimoji="1" lang="en-US" altLang="ko-Kore-KR" sz="1400"/>
              <a:t> Coarse for auxiliary and fine for lead loss</a:t>
            </a:r>
          </a:p>
        </p:txBody>
      </p:sp>
      <p:sp>
        <p:nvSpPr>
          <p:cNvPr id="15" name="제목 1"/>
          <p:cNvSpPr txBox="1"/>
          <p:nvPr/>
        </p:nvSpPr>
        <p:spPr>
          <a:xfrm>
            <a:off x="1147505" y="6424655"/>
            <a:ext cx="3855079" cy="309711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kumimoji="1" lang="en-US" altLang="ko-KR" sz="1000"/>
              <a:t>Training Output</a:t>
            </a:r>
            <a:endParaRPr kumimoji="1" lang="en-US" altLang="ko-Kore-KR" sz="1000"/>
          </a:p>
        </p:txBody>
      </p:sp>
      <p:sp>
        <p:nvSpPr>
          <p:cNvPr id="17" name="제목 1"/>
          <p:cNvSpPr txBox="1"/>
          <p:nvPr/>
        </p:nvSpPr>
        <p:spPr>
          <a:xfrm>
            <a:off x="6916191" y="3911671"/>
            <a:ext cx="3855079" cy="309711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kumimoji="1" lang="en-US" altLang="ko-Kore-KR" sz="1000" dirty="0"/>
              <a:t>Fuse </a:t>
            </a:r>
            <a:r>
              <a:rPr kumimoji="1" lang="en-US" altLang="ko-Kore-KR" sz="1000" dirty="0" err="1"/>
              <a:t>ImplicitA</a:t>
            </a:r>
            <a:r>
              <a:rPr kumimoji="1" lang="en-US" altLang="ko-Kore-KR" sz="1000" dirty="0"/>
              <a:t>/</a:t>
            </a:r>
            <a:r>
              <a:rPr kumimoji="1" lang="en-US" altLang="ko-Kore-KR" sz="1000" dirty="0" err="1"/>
              <a:t>ImplicitM</a:t>
            </a:r>
            <a:r>
              <a:rPr kumimoji="1" lang="en-US" altLang="ko-Kore-KR" sz="1000" dirty="0"/>
              <a:t> and Convolution</a:t>
            </a:r>
          </a:p>
        </p:txBody>
      </p:sp>
      <p:sp>
        <p:nvSpPr>
          <p:cNvPr id="9" name="제목 1"/>
          <p:cNvSpPr txBox="1"/>
          <p:nvPr/>
        </p:nvSpPr>
        <p:spPr>
          <a:xfrm>
            <a:off x="6916191" y="6424655"/>
            <a:ext cx="3855079" cy="309711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kumimoji="1" lang="en-US" altLang="ko-Kore-KR" sz="1000"/>
              <a:t>Training Output</a:t>
            </a:r>
          </a:p>
        </p:txBody>
      </p:sp>
      <p:sp>
        <p:nvSpPr>
          <p:cNvPr id="13" name="타원 12"/>
          <p:cNvSpPr/>
          <p:nvPr/>
        </p:nvSpPr>
        <p:spPr>
          <a:xfrm>
            <a:off x="4830609" y="1844257"/>
            <a:ext cx="343949" cy="34394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dirty="0"/>
              <a:t>3</a:t>
            </a:r>
            <a:endParaRPr kumimoji="1" lang="ko-Kore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11410425" y="1810713"/>
            <a:ext cx="343949" cy="34394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1410425" y="4319859"/>
            <a:ext cx="343949" cy="34394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/>
              <a:t>5</a:t>
            </a: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69"/>
            <a:ext cx="10972800" cy="5018345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R" sz="1400" dirty="0"/>
              <a:t>1. </a:t>
            </a:r>
            <a:r>
              <a:rPr kumimoji="1" lang="ko-KR" altLang="en-US" sz="1400" dirty="0"/>
              <a:t>개요</a:t>
            </a:r>
            <a:endParaRPr kumimoji="1"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추천 시스템에서 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CTR(Click To Rate)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을 최대화 하는 것에 있어 사용자 속에 숨어 있는 복잡한 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feature interactions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를 학습하는 것은 매우 중요합니다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.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endParaRPr lang="en-US" altLang="ko-KR" sz="1000" dirty="0">
              <a:solidFill>
                <a:srgbClr val="51515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lnSpc>
                <a:spcPct val="150000"/>
              </a:lnSpc>
            </a:pP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CTR(Click-through rate) 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정의 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: 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클릭률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</a:t>
            </a: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CTR)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은 광고를 본 사용자가 해당 광고를 클릭하는 빈도의 비율입니다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클릭율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</a:t>
            </a: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CTR)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을 사용하면 키워드와 광고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, 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무료 제품 목록의 실적을 파악할 수 있습니다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. 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CTR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은 광고가 클릭된 횟수를 광고가 게재된 횟수로 나눈 값입니다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. (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클릭 수 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/ 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노출 수 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CTR) </a:t>
            </a:r>
          </a:p>
          <a:p>
            <a:pPr algn="r">
              <a:lnSpc>
                <a:spcPct val="150000"/>
              </a:lnSpc>
            </a:pPr>
            <a:r>
              <a:rPr lang="en-US" altLang="ko-Kore-KR" sz="800" dirty="0">
                <a:solidFill>
                  <a:srgbClr val="ABB2BF"/>
                </a:solidFill>
                <a:latin typeface="Menlo" panose="020B0609030804020204" pitchFamily="49" charset="0"/>
              </a:rPr>
              <a:t>[</a:t>
            </a:r>
            <a:r>
              <a:rPr lang="ko-KR" altLang="en-US" sz="800" dirty="0">
                <a:solidFill>
                  <a:srgbClr val="61AFEF"/>
                </a:solidFill>
                <a:latin typeface="Menlo" panose="020B0609030804020204" pitchFamily="49" charset="0"/>
              </a:rPr>
              <a:t>원문링크</a:t>
            </a:r>
            <a:r>
              <a:rPr lang="en-US" altLang="ko-KR" sz="800" dirty="0">
                <a:solidFill>
                  <a:srgbClr val="ABB2BF"/>
                </a:solidFill>
                <a:latin typeface="Menlo" panose="020B0609030804020204" pitchFamily="49" charset="0"/>
              </a:rPr>
              <a:t>] </a:t>
            </a:r>
            <a:r>
              <a:rPr lang="en-US" altLang="ko-Kore-KR" sz="800" dirty="0">
                <a:solidFill>
                  <a:srgbClr val="ABB2BF"/>
                </a:solidFill>
                <a:latin typeface="Menlo" panose="020B0609030804020204" pitchFamily="49" charset="0"/>
              </a:rPr>
              <a:t>https://support.google.com/google-ads/answer/2615875?hl=ko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이 논문에서는 저차원 및 고차원 기능 상호 작용을 모두 강조하는 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end-to-end 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학습을 진행하는 모델에 대해 설명합니다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제안된 모델인 </a:t>
            </a: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DeepFM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은 새로운 신경망 아키텍처에서 추천을 위한 인수분해 기계의 성능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</a:t>
            </a: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FM)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과 학습을 위한 딥러닝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</a:t>
            </a: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DNN)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을 결합한 것입니다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Google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의 최근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(2017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년 기준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Wide &amp; Deep 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모델과 비교할 때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, </a:t>
            </a: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DeepFM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은 원시 기능 외에 기능 엔지니어링이 필요하지 않은 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"</a:t>
            </a: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Wide" 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및 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"</a:t>
            </a: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Deep" feature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에 대한 공통된 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Input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을 가진다는 점이 특징입니다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* </a:t>
            </a: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FM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으로 </a:t>
            </a: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low-order feature interactions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을 학습하고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, </a:t>
            </a: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DNN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으로 </a:t>
            </a: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high-order feature interactions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을 학습합니다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  <a:p>
            <a:pPr>
              <a:lnSpc>
                <a:spcPct val="150000"/>
              </a:lnSpc>
            </a:pPr>
            <a:r>
              <a:rPr kumimoji="1" lang="en-US" altLang="ko-Kore-KR" sz="1200" dirty="0"/>
              <a:t>2. </a:t>
            </a:r>
            <a:r>
              <a:rPr kumimoji="1" lang="ko-KR" altLang="en-US" sz="1200" dirty="0"/>
              <a:t>소개</a:t>
            </a:r>
            <a:endParaRPr kumimoji="1"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추천 시스템에서 </a:t>
            </a: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CTR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은 매우 중요하다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. 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많은 경우에 추천시스템의 목표는 이 클릭 수를 증대하는 것인데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, 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따라서 </a:t>
            </a: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CTR 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추정값에 근거하여 아이템을 정렬한 뒤 아이템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기사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, 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영화 등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을 사용자에게 제시할 수 있습니다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. 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온라인 광고에서는 수익을 증가시키는 것이 가장 중요하기에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, 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이 상황에서는 </a:t>
            </a: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CTR * bid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라는 기준 아래 랭킹 전략을 세울 수 있을 것이다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. 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여기서 </a:t>
            </a: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bid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는 사용자가 아이템을 클릭할 경우 시스템이 수령하는 수입을 의미합니다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. 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어떠한 케이스든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, 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이 </a:t>
            </a: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CTR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을 정확히 추정하는 것은 매우 중요할 것입니다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CTR 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예측에 있어 중요한 포인트는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, 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사용자의 클릭 행동 속에 숨어 있는 </a:t>
            </a:r>
            <a:r>
              <a:rPr lang="en-US" altLang="ko-Kore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implicit feature interactions(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암시적 피처 상호작용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  <a:r>
              <a:rPr lang="ko-KR" altLang="en-US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를 학습할 줄 알아야 한다는 것입니다</a:t>
            </a:r>
            <a:r>
              <a:rPr lang="en-US" altLang="ko-KR" sz="1000" dirty="0">
                <a:solidFill>
                  <a:srgbClr val="51515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" altLang="ko-Kore-KR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feature representation</a:t>
            </a:r>
            <a:r>
              <a:rPr lang="ko-KR" altLang="en-US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을 학습하는 방법으로써 </a:t>
            </a:r>
            <a:r>
              <a:rPr lang="en" altLang="ko-Kore-KR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Deep Neural Network</a:t>
            </a:r>
            <a:r>
              <a:rPr lang="ko-KR" altLang="en-US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가 복잡한 </a:t>
            </a:r>
            <a:r>
              <a:rPr lang="en" altLang="ko-Kore-KR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feature interactions</a:t>
            </a:r>
            <a:r>
              <a:rPr lang="ko-KR" altLang="en-US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을 학습하는 잠재력을 갖고 있다고 판단됩니다</a:t>
            </a:r>
            <a:r>
              <a:rPr lang="en-US" altLang="ko-KR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. </a:t>
            </a:r>
            <a:r>
              <a:rPr lang="ko-KR" altLang="en-US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다만 </a:t>
            </a:r>
            <a:r>
              <a:rPr lang="en" altLang="ko-Kore-KR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CNN-based </a:t>
            </a:r>
            <a:r>
              <a:rPr lang="ko-KR" altLang="en-US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모델의 경우 이웃한 </a:t>
            </a:r>
            <a:r>
              <a:rPr lang="en" altLang="ko-Kore-KR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feature</a:t>
            </a:r>
            <a:r>
              <a:rPr lang="ko-KR" altLang="en-US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들 사이에 발생하는 상호작용에 의해 편향된 경향을 보이고</a:t>
            </a:r>
            <a:r>
              <a:rPr lang="en-US" altLang="ko-KR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, </a:t>
            </a:r>
            <a:r>
              <a:rPr lang="en" altLang="ko-Kore-KR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RNN-based </a:t>
            </a:r>
            <a:r>
              <a:rPr lang="ko-KR" altLang="en-US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모델의 경우 </a:t>
            </a:r>
            <a:r>
              <a:rPr lang="en" altLang="ko-Kore-KR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sequential dependency</a:t>
            </a:r>
            <a:r>
              <a:rPr lang="ko-KR" altLang="en-US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를 갖고 있는 클릭 데이터에 상대적으로 적합한 모습을 보였습니다</a:t>
            </a:r>
            <a:r>
              <a:rPr lang="en-US" altLang="ko-KR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. </a:t>
            </a:r>
            <a:r>
              <a:rPr lang="ko-KR" altLang="en-US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이후에 </a:t>
            </a:r>
            <a:r>
              <a:rPr lang="en" altLang="ko-Kore-KR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FNN, PNN, Wide &amp; Deep </a:t>
            </a:r>
            <a:r>
              <a:rPr lang="ko-KR" altLang="en-US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등 여러 모델들이 제안되었습니다</a:t>
            </a:r>
            <a:r>
              <a:rPr lang="en-US" altLang="ko-KR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. </a:t>
            </a:r>
            <a:r>
              <a:rPr lang="ko-KR" altLang="en-US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본 논문에서는 이러한 모델들의 단점을 보완한 새로운 모델을 제시합니다</a:t>
            </a:r>
            <a:r>
              <a:rPr lang="en-US" altLang="ko-KR" sz="1000" b="0" i="0" dirty="0">
                <a:solidFill>
                  <a:srgbClr val="515151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.</a:t>
            </a:r>
            <a:endParaRPr kumimoji="1" lang="en-US" altLang="ko-Kore-KR" sz="1000" dirty="0"/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  <a:p>
            <a:pPr algn="r">
              <a:lnSpc>
                <a:spcPct val="150000"/>
              </a:lnSpc>
            </a:pPr>
            <a:r>
              <a:rPr lang="en-US" altLang="ko-KR" sz="8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ko-KR" altLang="en-US" sz="800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원문링크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ko-Kore-KR" sz="8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https://arxiv.org/pdf/1703.04247v1.pdf</a:t>
            </a:r>
          </a:p>
        </p:txBody>
      </p:sp>
    </p:spTree>
    <p:extLst>
      <p:ext uri="{BB962C8B-B14F-4D97-AF65-F5344CB8AC3E}">
        <p14:creationId xmlns:p14="http://schemas.microsoft.com/office/powerpoint/2010/main" val="26915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pPr lvl="0">
              <a:defRPr/>
            </a:pPr>
            <a:r>
              <a:rPr kumimoji="1" lang="en" altLang="ko-KR" sz="2000"/>
              <a:t>YOLOv7 explanation and implementation from scratch</a:t>
            </a:r>
            <a:endParaRPr kumimoji="1" lang="ko-Kore-KR" altLang="en-US" sz="2000"/>
          </a:p>
        </p:txBody>
      </p:sp>
      <p:sp>
        <p:nvSpPr>
          <p:cNvPr id="5" name="제목 1"/>
          <p:cNvSpPr txBox="1"/>
          <p:nvPr/>
        </p:nvSpPr>
        <p:spPr>
          <a:xfrm>
            <a:off x="609600" y="1281870"/>
            <a:ext cx="10972800" cy="337205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1" lang="en-US" altLang="ko-Kore-KR" sz="1400"/>
              <a:t>4.</a:t>
            </a:r>
            <a:r>
              <a:rPr kumimoji="1" lang="en-US" altLang="ko-KR" sz="1400"/>
              <a:t>3</a:t>
            </a:r>
            <a:r>
              <a:rPr kumimoji="1" lang="en-US" altLang="ko-Kore-KR" sz="1400"/>
              <a:t> Coarse for auxiliary and fine for lead loss</a:t>
            </a:r>
          </a:p>
        </p:txBody>
      </p:sp>
      <p:sp>
        <p:nvSpPr>
          <p:cNvPr id="15" name="제목 1"/>
          <p:cNvSpPr txBox="1"/>
          <p:nvPr/>
        </p:nvSpPr>
        <p:spPr>
          <a:xfrm>
            <a:off x="911853" y="6152406"/>
            <a:ext cx="2908447" cy="309711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kumimoji="1" lang="en-US" altLang="ko-KR" sz="1000" dirty="0"/>
              <a:t>Baseline</a:t>
            </a:r>
            <a:endParaRPr kumimoji="1" lang="en-US" altLang="ko-Kore-KR" sz="10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9742CFE-C578-531A-4296-1C9ABB2523FA}"/>
              </a:ext>
            </a:extLst>
          </p:cNvPr>
          <p:cNvSpPr txBox="1"/>
          <p:nvPr/>
        </p:nvSpPr>
        <p:spPr>
          <a:xfrm>
            <a:off x="4567180" y="6152405"/>
            <a:ext cx="2908447" cy="309711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kumimoji="1" lang="en-US" altLang="ko-KR" sz="1000" dirty="0"/>
              <a:t>Deploy</a:t>
            </a:r>
            <a:endParaRPr kumimoji="1" lang="en-US" altLang="ko-Kore-KR" sz="1000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84039C5-4889-A2E9-260C-01B949ECE874}"/>
              </a:ext>
            </a:extLst>
          </p:cNvPr>
          <p:cNvSpPr txBox="1"/>
          <p:nvPr/>
        </p:nvSpPr>
        <p:spPr>
          <a:xfrm>
            <a:off x="8222510" y="6152405"/>
            <a:ext cx="2908447" cy="309711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kumimoji="1" lang="en-US" altLang="ko-KR" sz="1000" dirty="0"/>
              <a:t>Training</a:t>
            </a:r>
            <a:endParaRPr kumimoji="1" lang="en-US" altLang="ko-Kore-KR" sz="1000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69F81CF-2FD9-0496-B2E8-82CBED9F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23" y="1781536"/>
            <a:ext cx="3233905" cy="4263663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23AF0C32-9310-D311-A0CC-970BCF10C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782" y="1755808"/>
            <a:ext cx="3233905" cy="4289391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3AE864EB-E275-9E4E-4C09-C3B630843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452" y="1781535"/>
            <a:ext cx="3233905" cy="426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0966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pPr lvl="0">
              <a:defRPr/>
            </a:pPr>
            <a:r>
              <a:rPr kumimoji="1" lang="en" altLang="ko-KR" sz="2000"/>
              <a:t>YOLOv7 explanation and implementation from scratch</a:t>
            </a:r>
            <a:endParaRPr kumimoji="1" lang="ko-Kore-KR" altLang="en-US" sz="2000"/>
          </a:p>
        </p:txBody>
      </p:sp>
      <p:sp>
        <p:nvSpPr>
          <p:cNvPr id="5" name="제목 1"/>
          <p:cNvSpPr txBox="1"/>
          <p:nvPr/>
        </p:nvSpPr>
        <p:spPr>
          <a:xfrm>
            <a:off x="609600" y="1281870"/>
            <a:ext cx="10972800" cy="337205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1" lang="en-US" altLang="ko-Kore-KR" sz="1400"/>
              <a:t>4.</a:t>
            </a:r>
            <a:r>
              <a:rPr kumimoji="1" lang="en-US" altLang="ko-KR" sz="1400"/>
              <a:t>3</a:t>
            </a:r>
            <a:r>
              <a:rPr kumimoji="1" lang="en-US" altLang="ko-Kore-KR" sz="1400"/>
              <a:t> Coarse for auxiliary and fine for lead loss</a:t>
            </a:r>
          </a:p>
        </p:txBody>
      </p:sp>
      <p:sp>
        <p:nvSpPr>
          <p:cNvPr id="4" name="제목 1"/>
          <p:cNvSpPr txBox="1"/>
          <p:nvPr/>
        </p:nvSpPr>
        <p:spPr>
          <a:xfrm>
            <a:off x="679509" y="5331681"/>
            <a:ext cx="7278488" cy="962401"/>
          </a:xfrm>
          <a:prstGeom prst="rect">
            <a:avLst/>
          </a:prstGeom>
        </p:spPr>
        <p:txBody>
          <a:bodyPr vert="horz" lIns="89999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kumimoji="1" lang="en-US" altLang="ko-KR" sz="1000" dirty="0"/>
              <a:t>YOLOv7 </a:t>
            </a:r>
            <a:r>
              <a:rPr kumimoji="1" lang="ko-KR" altLang="en-US" sz="1000" dirty="0"/>
              <a:t>네트워크의 리드 헤드는 최종 결과를 예측합니다</a:t>
            </a:r>
            <a:r>
              <a:rPr kumimoji="1" lang="en-US" altLang="ko-KR" sz="1000" dirty="0"/>
              <a:t>.</a:t>
            </a:r>
            <a:r>
              <a:rPr kumimoji="1" lang="ko-KR" altLang="en-US" sz="1000" dirty="0"/>
              <a:t> 이러한 최종 결과를 기반으로 </a:t>
            </a:r>
            <a:r>
              <a:rPr kumimoji="1" lang="en-US" altLang="ko-KR" sz="1000" dirty="0"/>
              <a:t>soft label</a:t>
            </a:r>
            <a:r>
              <a:rPr kumimoji="1" lang="ko-KR" altLang="en-US" sz="1000" dirty="0"/>
              <a:t>이 생성됩니다</a:t>
            </a:r>
            <a:r>
              <a:rPr kumimoji="1" lang="en-US" altLang="ko-KR" sz="10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kumimoji="1" lang="ko-KR" altLang="en-US" sz="1000" dirty="0"/>
              <a:t>중요한 부분은 생성된 동일한 </a:t>
            </a:r>
            <a:r>
              <a:rPr kumimoji="1" lang="en-US" altLang="ko-KR" sz="1000" dirty="0"/>
              <a:t>soft label</a:t>
            </a:r>
            <a:r>
              <a:rPr kumimoji="1" lang="ko-KR" altLang="en-US" sz="1000" dirty="0"/>
              <a:t>을 기반으로 리드 헤드와 보조 헤드 모두에 대해 손실이 계산된다는 것입니다</a:t>
            </a:r>
            <a:r>
              <a:rPr kumimoji="1" lang="en-US" altLang="ko-KR" sz="10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kumimoji="1" lang="ko-KR" altLang="en-US" sz="1000" dirty="0"/>
              <a:t>궁극적으로 </a:t>
            </a:r>
            <a:r>
              <a:rPr kumimoji="1" lang="en-US" altLang="ko-KR" sz="1000" dirty="0"/>
              <a:t>lead/auxiliary head</a:t>
            </a:r>
            <a:r>
              <a:rPr kumimoji="1" lang="ko-KR" altLang="en-US" sz="1000" dirty="0"/>
              <a:t> 모두 </a:t>
            </a:r>
            <a:r>
              <a:rPr kumimoji="1" lang="en-US" altLang="ko-KR" sz="1000" dirty="0"/>
              <a:t>soft labels</a:t>
            </a:r>
            <a:r>
              <a:rPr kumimoji="1" lang="ko-KR" altLang="en-US" sz="1000" dirty="0"/>
              <a:t>을 사용하여 훈련합니다</a:t>
            </a:r>
            <a:r>
              <a:rPr kumimoji="1" lang="en-US" altLang="ko-KR" sz="1000" dirty="0"/>
              <a:t>.</a:t>
            </a:r>
            <a:r>
              <a:rPr kumimoji="1" lang="ko-KR" altLang="en-US" sz="1000" dirty="0"/>
              <a:t> 이것은 위 그림의 왼쪽 이미지에 나와 있습니다</a:t>
            </a:r>
            <a:r>
              <a:rPr kumimoji="1" lang="en-US" altLang="ko-KR" sz="10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287153-7EC0-812A-1BC4-A8BB1DF22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809" y="3174231"/>
            <a:ext cx="4585141" cy="1430228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4CC21B1-3064-F3BB-AEE9-B44BECD93F34}"/>
              </a:ext>
            </a:extLst>
          </p:cNvPr>
          <p:cNvSpPr txBox="1"/>
          <p:nvPr/>
        </p:nvSpPr>
        <p:spPr>
          <a:xfrm>
            <a:off x="679508" y="1667504"/>
            <a:ext cx="10902891" cy="962401"/>
          </a:xfrm>
          <a:prstGeom prst="rect">
            <a:avLst/>
          </a:prstGeom>
        </p:spPr>
        <p:txBody>
          <a:bodyPr vert="horz" lIns="89999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kumimoji="1" lang="en-US" altLang="ko-KR" sz="1000" dirty="0"/>
              <a:t>Lead Head Guided Label Assigner</a:t>
            </a:r>
            <a:r>
              <a:rPr kumimoji="1" lang="ko-KR" altLang="en-US" sz="1000" dirty="0"/>
              <a:t>는 다음 세가지 개념을 요약합니다</a:t>
            </a:r>
            <a:r>
              <a:rPr kumimoji="1" lang="en-US" altLang="ko-KR" sz="1000" dirty="0"/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ko-KR" sz="1000" dirty="0"/>
              <a:t>Lead Head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ko-KR" sz="1000" dirty="0"/>
              <a:t>Auxiliary Head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ko-KR" sz="1000" dirty="0"/>
              <a:t>Soft Label Assigner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E47EA5C-D0B8-0EA2-8AFA-F2DA36AEF567}"/>
              </a:ext>
            </a:extLst>
          </p:cNvPr>
          <p:cNvSpPr txBox="1"/>
          <p:nvPr/>
        </p:nvSpPr>
        <p:spPr>
          <a:xfrm>
            <a:off x="8238653" y="2155789"/>
            <a:ext cx="3693814" cy="3348718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kumimoji="1" lang="ko-KR" altLang="en-US" sz="1000" dirty="0"/>
              <a:t>그림의 오른쪽 이미지에 표시된 대로 </a:t>
            </a:r>
            <a:r>
              <a:rPr kumimoji="1" lang="en-US" altLang="ko-KR" sz="1000" dirty="0"/>
              <a:t>coarse-to-fine label</a:t>
            </a:r>
            <a:r>
              <a:rPr kumimoji="1" lang="ko-KR" altLang="en-US" sz="1000" dirty="0"/>
              <a:t> 방식입니다</a:t>
            </a:r>
            <a:r>
              <a:rPr kumimoji="1" lang="en-US" altLang="ko-KR" sz="10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kumimoji="1" lang="ko-KR" altLang="en-US" sz="1000" dirty="0"/>
              <a:t>이 프로세스에서 두 세트의 </a:t>
            </a:r>
            <a:r>
              <a:rPr kumimoji="1" lang="en-US" altLang="ko-KR" sz="1000" dirty="0"/>
              <a:t>soft labels</a:t>
            </a:r>
            <a:r>
              <a:rPr kumimoji="1" lang="ko-KR" altLang="en-US" sz="1000" dirty="0"/>
              <a:t>이 생성됩니다</a:t>
            </a:r>
            <a:r>
              <a:rPr kumimoji="1" lang="en-US" altLang="ko-KR" sz="1000" dirty="0"/>
              <a:t>.</a:t>
            </a:r>
          </a:p>
          <a:p>
            <a:pPr>
              <a:lnSpc>
                <a:spcPct val="150000"/>
              </a:lnSpc>
              <a:defRPr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ko-KR" sz="1000" dirty="0"/>
              <a:t>Lead Head</a:t>
            </a:r>
            <a:r>
              <a:rPr kumimoji="1" lang="ko-KR" altLang="en-US" sz="1000" dirty="0"/>
              <a:t>를 훈련 시키는 </a:t>
            </a:r>
            <a:r>
              <a:rPr kumimoji="1" lang="en-US" altLang="ko-KR" sz="1000" dirty="0"/>
              <a:t>fine label.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ko-KR" sz="1000" dirty="0"/>
              <a:t>Auxiliary Head</a:t>
            </a:r>
            <a:r>
              <a:rPr kumimoji="1" lang="ko-KR" altLang="en-US" sz="1000" dirty="0"/>
              <a:t>를 훈련시키기 위한 </a:t>
            </a:r>
            <a:r>
              <a:rPr kumimoji="1" lang="en-US" altLang="ko-KR" sz="1000" dirty="0"/>
              <a:t>coarse label set.</a:t>
            </a:r>
          </a:p>
          <a:p>
            <a:pPr>
              <a:lnSpc>
                <a:spcPct val="150000"/>
              </a:lnSpc>
              <a:defRPr/>
            </a:pPr>
            <a:endParaRPr kumimoji="1" lang="en-US" altLang="ko-KR" sz="1000" dirty="0"/>
          </a:p>
          <a:p>
            <a:pPr>
              <a:lnSpc>
                <a:spcPct val="150000"/>
              </a:lnSpc>
              <a:defRPr/>
            </a:pPr>
            <a:r>
              <a:rPr kumimoji="1" lang="en-US" altLang="ko-KR" sz="1000" dirty="0"/>
              <a:t>fine labels</a:t>
            </a:r>
            <a:r>
              <a:rPr kumimoji="1" lang="ko-KR" altLang="en-US" sz="1000" dirty="0"/>
              <a:t>은 직접 생성된 </a:t>
            </a:r>
            <a:r>
              <a:rPr kumimoji="1" lang="en-US" altLang="ko-KR" sz="1000" dirty="0"/>
              <a:t>soft label</a:t>
            </a:r>
            <a:r>
              <a:rPr kumimoji="1" lang="ko-KR" altLang="en-US" sz="1000" dirty="0"/>
              <a:t>과 동일합니다</a:t>
            </a:r>
            <a:r>
              <a:rPr kumimoji="1" lang="en-US" altLang="ko-KR" sz="10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kumimoji="1" lang="ko-KR" altLang="en-US" sz="1000" dirty="0"/>
              <a:t>그러나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coarse labels</a:t>
            </a:r>
            <a:r>
              <a:rPr kumimoji="1" lang="ko-KR" altLang="en-US" sz="1000" dirty="0"/>
              <a:t>을 생성하기 위해 더 많은 </a:t>
            </a:r>
            <a:r>
              <a:rPr kumimoji="1" lang="en-US" altLang="ko-KR" sz="1000" dirty="0"/>
              <a:t>grid</a:t>
            </a:r>
            <a:r>
              <a:rPr kumimoji="1" lang="ko-KR" altLang="en-US" sz="1000" dirty="0"/>
              <a:t>가 </a:t>
            </a:r>
            <a:r>
              <a:rPr kumimoji="1" lang="en-US" altLang="ko-KR" sz="1000" dirty="0"/>
              <a:t>positive targets</a:t>
            </a:r>
            <a:r>
              <a:rPr kumimoji="1" lang="ko-KR" altLang="en-US" sz="1000" dirty="0"/>
              <a:t>을 대상으로 처리됩니다</a:t>
            </a:r>
            <a:r>
              <a:rPr kumimoji="1" lang="en-US" altLang="ko-KR" sz="10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kumimoji="1" lang="ko-KR" altLang="en-US" sz="1000" dirty="0"/>
              <a:t>이것은 </a:t>
            </a:r>
            <a:r>
              <a:rPr kumimoji="1" lang="en-US" altLang="ko-KR" sz="1000" dirty="0"/>
              <a:t>positive sample assignment </a:t>
            </a:r>
            <a:r>
              <a:rPr kumimoji="1" lang="ko-KR" altLang="en-US" sz="1000" dirty="0"/>
              <a:t>프로세스의 제약을 완화하여 수행됩니다</a:t>
            </a:r>
            <a:r>
              <a:rPr kumimoji="1" lang="en-US" altLang="ko-KR" sz="1000" dirty="0"/>
              <a:t>.</a:t>
            </a:r>
          </a:p>
        </p:txBody>
      </p:sp>
      <p:sp>
        <p:nvSpPr>
          <p:cNvPr id="9" name="삼각형 8">
            <a:extLst>
              <a:ext uri="{FF2B5EF4-FFF2-40B4-BE49-F238E27FC236}">
                <a16:creationId xmlns:a16="http://schemas.microsoft.com/office/drawing/2014/main" id="{B7D2CCA1-3C14-E896-966F-D099F7B5FE4B}"/>
              </a:ext>
            </a:extLst>
          </p:cNvPr>
          <p:cNvSpPr/>
          <p:nvPr/>
        </p:nvSpPr>
        <p:spPr>
          <a:xfrm rot="16200000">
            <a:off x="6407902" y="3500073"/>
            <a:ext cx="2646472" cy="734374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115981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pPr lvl="0">
              <a:defRPr/>
            </a:pPr>
            <a:r>
              <a:rPr kumimoji="1" lang="en" altLang="ko-KR" sz="2000"/>
              <a:t>YOLOv7 explanation and implementation from scratch</a:t>
            </a:r>
            <a:endParaRPr kumimoji="1" lang="ko-Kore-KR" altLang="en-US" sz="2000"/>
          </a:p>
        </p:txBody>
      </p:sp>
      <p:sp>
        <p:nvSpPr>
          <p:cNvPr id="5" name="제목 1"/>
          <p:cNvSpPr txBox="1"/>
          <p:nvPr/>
        </p:nvSpPr>
        <p:spPr>
          <a:xfrm>
            <a:off x="609600" y="1281870"/>
            <a:ext cx="10972800" cy="337205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1" lang="en-US" altLang="ko-Kore-KR" sz="1400"/>
              <a:t>4.</a:t>
            </a:r>
            <a:r>
              <a:rPr kumimoji="1" lang="en-US" altLang="ko-KR" sz="1400"/>
              <a:t>3</a:t>
            </a:r>
            <a:r>
              <a:rPr kumimoji="1" lang="en-US" altLang="ko-Kore-KR" sz="1400"/>
              <a:t> Coarse for auxiliary and fine for lead loss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4CC21B1-3064-F3BB-AEE9-B44BECD93F34}"/>
              </a:ext>
            </a:extLst>
          </p:cNvPr>
          <p:cNvSpPr txBox="1"/>
          <p:nvPr/>
        </p:nvSpPr>
        <p:spPr>
          <a:xfrm>
            <a:off x="679508" y="1667505"/>
            <a:ext cx="10902891" cy="1383514"/>
          </a:xfrm>
          <a:prstGeom prst="rect">
            <a:avLst/>
          </a:prstGeom>
        </p:spPr>
        <p:txBody>
          <a:bodyPr vert="horz" lIns="89999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kumimoji="1" lang="en-US" altLang="ko-KR" sz="1000" dirty="0"/>
              <a:t>Implicit Knowledge</a:t>
            </a:r>
          </a:p>
          <a:p>
            <a:pPr>
              <a:lnSpc>
                <a:spcPct val="150000"/>
              </a:lnSpc>
              <a:defRPr/>
            </a:pPr>
            <a:r>
              <a:rPr kumimoji="1" lang="ko-KR" altLang="en-US" sz="1000" dirty="0"/>
              <a:t>신경망의 일반적인 정의에서 얕은</a:t>
            </a:r>
            <a:r>
              <a:rPr kumimoji="1" lang="en-US" altLang="ko-KR" sz="1000" dirty="0"/>
              <a:t> </a:t>
            </a:r>
            <a:r>
              <a:rPr kumimoji="1" lang="ko-KR" altLang="en-US" sz="1000" dirty="0"/>
              <a:t>계층</a:t>
            </a:r>
            <a:r>
              <a:rPr kumimoji="1" lang="en-US" altLang="ko-KR" sz="1000" dirty="0"/>
              <a:t>(shallow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layer)</a:t>
            </a:r>
            <a:r>
              <a:rPr kumimoji="1" lang="ko-KR" altLang="en-US" sz="1000" dirty="0"/>
              <a:t>에서 얻은 특징은 종종 명시적</a:t>
            </a:r>
            <a:r>
              <a:rPr kumimoji="1" lang="en-US" altLang="ko-KR" sz="1000" dirty="0"/>
              <a:t> </a:t>
            </a:r>
            <a:r>
              <a:rPr kumimoji="1" lang="ko-KR" altLang="en-US" sz="1000" dirty="0"/>
              <a:t>지식</a:t>
            </a:r>
            <a:r>
              <a:rPr kumimoji="1" lang="en-US" altLang="ko-KR" sz="1000" dirty="0"/>
              <a:t>(explicit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knowledge)</a:t>
            </a:r>
            <a:r>
              <a:rPr kumimoji="1" lang="ko-KR" altLang="en-US" sz="1000" dirty="0"/>
              <a:t>이라고 하고 깊은 계층</a:t>
            </a:r>
            <a:r>
              <a:rPr kumimoji="1" lang="en-US" altLang="ko-KR" sz="1000" dirty="0"/>
              <a:t>(deep layer)</a:t>
            </a:r>
            <a:r>
              <a:rPr kumimoji="1" lang="ko-KR" altLang="en-US" sz="1000" dirty="0"/>
              <a:t>에서 얻은 특징은 암시적 지식</a:t>
            </a:r>
            <a:r>
              <a:rPr kumimoji="1" lang="en-US" altLang="ko-KR" sz="1000" dirty="0"/>
              <a:t>(implicit knowledge)</a:t>
            </a:r>
            <a:r>
              <a:rPr kumimoji="1" lang="ko-KR" altLang="en-US" sz="1000" dirty="0"/>
              <a:t>라고 합니다</a:t>
            </a:r>
            <a:r>
              <a:rPr kumimoji="1" lang="en-US" altLang="ko-KR" sz="1000" dirty="0"/>
              <a:t>.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YOLOR</a:t>
            </a:r>
            <a:r>
              <a:rPr kumimoji="1" lang="ko-KR" altLang="en-US" sz="1000" dirty="0"/>
              <a:t> 논문에서 저자는 관찰에 직접적으로 대응하는 지식을 명시적 지식</a:t>
            </a:r>
            <a:r>
              <a:rPr kumimoji="1" lang="en-US" altLang="ko-KR" sz="1000" dirty="0"/>
              <a:t>(explicit knowledge)</a:t>
            </a:r>
            <a:r>
              <a:rPr kumimoji="1" lang="ko-KR" altLang="en-US" sz="1000" dirty="0"/>
              <a:t>라고 불렀습니다</a:t>
            </a:r>
            <a:r>
              <a:rPr kumimoji="1" lang="en-US" altLang="ko-KR" sz="1000" dirty="0"/>
              <a:t>.</a:t>
            </a:r>
            <a:r>
              <a:rPr kumimoji="1" lang="ko-KR" altLang="en-US" sz="1000" dirty="0"/>
              <a:t> 모델에 내재되고 있고 관찰과 관련이 없는 지식을 암시적 지식</a:t>
            </a:r>
            <a:r>
              <a:rPr kumimoji="1" lang="en-US" altLang="ko-KR" sz="1000" dirty="0"/>
              <a:t>(implicit knowledge)</a:t>
            </a:r>
            <a:r>
              <a:rPr kumimoji="1" lang="ko-KR" altLang="en-US" sz="1000" dirty="0"/>
              <a:t>이라고 불렀습니다</a:t>
            </a:r>
            <a:r>
              <a:rPr kumimoji="1" lang="en-US" altLang="ko-KR" sz="1000" dirty="0"/>
              <a:t>.</a:t>
            </a:r>
            <a:r>
              <a:rPr kumimoji="1" lang="ko-KR" altLang="en-US" sz="1000" dirty="0"/>
              <a:t>  </a:t>
            </a:r>
            <a:r>
              <a:rPr kumimoji="1" lang="en-US" altLang="ko-KR" sz="1000" dirty="0"/>
              <a:t>YOLOR</a:t>
            </a:r>
            <a:r>
              <a:rPr kumimoji="1" lang="ko-KR" altLang="en-US" sz="1000" dirty="0"/>
              <a:t> 작성자는 데이터의 보다 일반적인 표현을 수집</a:t>
            </a:r>
            <a:r>
              <a:rPr kumimoji="1" lang="en-US" altLang="ko-KR" sz="1000" dirty="0"/>
              <a:t>(capture)</a:t>
            </a:r>
            <a:r>
              <a:rPr kumimoji="1" lang="ko-KR" altLang="en-US" sz="1000" dirty="0"/>
              <a:t>하기 위해 명시적 지식</a:t>
            </a:r>
            <a:r>
              <a:rPr kumimoji="1" lang="en-US" altLang="ko-KR" sz="1000" dirty="0"/>
              <a:t>(explicit knowledge)</a:t>
            </a:r>
            <a:r>
              <a:rPr kumimoji="1" lang="ko-KR" altLang="en-US" sz="1000" dirty="0"/>
              <a:t>과 암시적 지식</a:t>
            </a:r>
            <a:r>
              <a:rPr kumimoji="1" lang="en-US" altLang="ko-KR" sz="1000" dirty="0"/>
              <a:t>(implicit knowledge)</a:t>
            </a:r>
            <a:r>
              <a:rPr kumimoji="1" lang="ko-KR" altLang="en-US" sz="1000" dirty="0"/>
              <a:t>을 사용했습니다</a:t>
            </a:r>
            <a:r>
              <a:rPr kumimoji="1" lang="en-US" altLang="ko-KR" sz="1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5EAB75-8BBA-4A2D-098A-D53091CE6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184" y="3099449"/>
            <a:ext cx="7377632" cy="294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0995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pPr lvl="0">
              <a:defRPr/>
            </a:pPr>
            <a:r>
              <a:rPr kumimoji="1" lang="en" altLang="ko-KR" sz="2000"/>
              <a:t>YOLOv7 explanation and implementation from scratch</a:t>
            </a:r>
            <a:endParaRPr kumimoji="1" lang="ko-Kore-KR" altLang="en-US" sz="2000"/>
          </a:p>
        </p:txBody>
      </p:sp>
      <p:sp>
        <p:nvSpPr>
          <p:cNvPr id="5" name="제목 1"/>
          <p:cNvSpPr txBox="1"/>
          <p:nvPr/>
        </p:nvSpPr>
        <p:spPr>
          <a:xfrm>
            <a:off x="609600" y="1281870"/>
            <a:ext cx="10972800" cy="337205"/>
          </a:xfrm>
          <a:prstGeom prst="rect">
            <a:avLst/>
          </a:prstGeom>
        </p:spPr>
        <p:txBody>
          <a:bodyPr vert="horz" lIns="89999" tIns="45720" rIns="91440" bIns="4572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1" lang="en-US" altLang="ko-Kore-KR" sz="1400" dirty="0"/>
              <a:t>4.</a:t>
            </a:r>
            <a:r>
              <a:rPr kumimoji="1" lang="en-US" altLang="ko-KR" sz="1400" dirty="0"/>
              <a:t>4</a:t>
            </a:r>
            <a:r>
              <a:rPr kumimoji="1" lang="en-US" altLang="ko-Kore-KR" sz="1400" dirty="0"/>
              <a:t> </a:t>
            </a:r>
            <a:r>
              <a:rPr kumimoji="1" lang="en-US" altLang="ko-KR" sz="1400" dirty="0"/>
              <a:t>YOLOv7 vs YOLOv5 </a:t>
            </a:r>
            <a:r>
              <a:rPr kumimoji="1" lang="ko-KR" altLang="en-US" sz="1400" dirty="0"/>
              <a:t>성능 비교</a:t>
            </a:r>
          </a:p>
          <a:p>
            <a:pPr lvl="0">
              <a:defRPr/>
            </a:pPr>
            <a:endParaRPr kumimoji="1" lang="ko-KR" altLang="en-US" sz="1400" dirty="0"/>
          </a:p>
          <a:p>
            <a:pPr lvl="0">
              <a:defRPr/>
            </a:pPr>
            <a:r>
              <a:rPr kumimoji="1" lang="ko-KR" altLang="en-US" sz="1400" dirty="0"/>
              <a:t>	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YOLOv7</a:t>
            </a:r>
            <a:r>
              <a:rPr kumimoji="1" lang="ko-KR" altLang="en-US" sz="1400" dirty="0"/>
              <a:t>와 </a:t>
            </a:r>
            <a:r>
              <a:rPr kumimoji="1" lang="en-US" altLang="ko-KR" sz="1400" dirty="0"/>
              <a:t>parameter </a:t>
            </a:r>
            <a:r>
              <a:rPr kumimoji="1" lang="ko-KR" altLang="en-US" sz="1400" dirty="0"/>
              <a:t>그리고 </a:t>
            </a:r>
            <a:r>
              <a:rPr kumimoji="1" lang="en-US" altLang="ko-KR" sz="1400" dirty="0"/>
              <a:t>FLOP</a:t>
            </a:r>
            <a:r>
              <a:rPr kumimoji="1" lang="ko-KR" altLang="en-US" sz="1400" dirty="0"/>
              <a:t>이 유사한 </a:t>
            </a:r>
            <a:r>
              <a:rPr kumimoji="1" lang="en-US" altLang="ko-KR" sz="1400" dirty="0"/>
              <a:t>YOLOv5-L</a:t>
            </a:r>
            <a:r>
              <a:rPr kumimoji="1" lang="ko-KR" altLang="en-US" sz="1400" dirty="0"/>
              <a:t> 버전과 비교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3590" y="2370649"/>
            <a:ext cx="4801270" cy="303889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441700" y="4806100"/>
            <a:ext cx="2178492" cy="311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0" name="직사각형 19"/>
          <p:cNvSpPr/>
          <p:nvPr/>
        </p:nvSpPr>
        <p:spPr>
          <a:xfrm>
            <a:off x="3441700" y="3213821"/>
            <a:ext cx="2178492" cy="301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4" name="그림 3" descr="장면, 길, 도로, 실외이(가) 표시된 사진&#10;&#10;자동 생성된 설명">
            <a:extLst>
              <a:ext uri="{FF2B5EF4-FFF2-40B4-BE49-F238E27FC236}">
                <a16:creationId xmlns:a16="http://schemas.microsoft.com/office/drawing/2014/main" id="{EBDDC085-8F62-7F75-82A1-29F087C3C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820" y="2355651"/>
            <a:ext cx="4978400" cy="300259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D6F33D2-7122-74EF-CF2E-B561B1220762}"/>
              </a:ext>
            </a:extLst>
          </p:cNvPr>
          <p:cNvSpPr txBox="1"/>
          <p:nvPr/>
        </p:nvSpPr>
        <p:spPr>
          <a:xfrm>
            <a:off x="7033780" y="5409548"/>
            <a:ext cx="3855079" cy="309711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kumimoji="1" lang="ko-KR" altLang="en-US" sz="1000" b="1" dirty="0"/>
              <a:t>비교 사진</a:t>
            </a:r>
            <a:endParaRPr kumimoji="1" lang="en-US" altLang="ko-Kore-KR" sz="1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pPr lvl="0">
              <a:defRPr/>
            </a:pPr>
            <a:r>
              <a:rPr kumimoji="1" lang="en" altLang="ko-KR" sz="2000"/>
              <a:t>YOLOv7 explanation and implementation from scratch</a:t>
            </a:r>
            <a:endParaRPr kumimoji="1" lang="ko-Kore-KR" altLang="en-US" sz="2000"/>
          </a:p>
        </p:txBody>
      </p:sp>
      <p:sp>
        <p:nvSpPr>
          <p:cNvPr id="5" name="제목 1"/>
          <p:cNvSpPr txBox="1"/>
          <p:nvPr/>
        </p:nvSpPr>
        <p:spPr>
          <a:xfrm>
            <a:off x="609600" y="1281870"/>
            <a:ext cx="10972800" cy="337205"/>
          </a:xfrm>
          <a:prstGeom prst="rect">
            <a:avLst/>
          </a:prstGeom>
        </p:spPr>
        <p:txBody>
          <a:bodyPr vert="horz" lIns="89999" tIns="45720" rIns="91440" bIns="4572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1" lang="en-US" altLang="ko-Kore-KR" sz="1400"/>
              <a:t>4.</a:t>
            </a:r>
            <a:r>
              <a:rPr kumimoji="1" lang="en-US" altLang="ko-KR" sz="1400"/>
              <a:t>4</a:t>
            </a:r>
            <a:r>
              <a:rPr kumimoji="1" lang="en-US" altLang="ko-Kore-KR" sz="1400"/>
              <a:t> </a:t>
            </a:r>
            <a:r>
              <a:rPr kumimoji="1" lang="en-US" altLang="ko-KR" sz="1400"/>
              <a:t>YOLOv7 vs YOLOv5 </a:t>
            </a:r>
            <a:r>
              <a:rPr kumimoji="1" lang="ko-KR" altLang="en-US" sz="1400"/>
              <a:t>성능 비교</a:t>
            </a:r>
          </a:p>
          <a:p>
            <a:pPr lvl="0">
              <a:defRPr/>
            </a:pPr>
            <a:endParaRPr kumimoji="1" lang="ko-KR" altLang="en-US" sz="1400"/>
          </a:p>
          <a:p>
            <a:pPr lvl="0">
              <a:defRPr/>
            </a:pPr>
            <a:r>
              <a:rPr kumimoji="1" lang="en-US" altLang="ko-KR" sz="1400"/>
              <a:t>	- input image size</a:t>
            </a:r>
            <a:r>
              <a:rPr kumimoji="1" lang="ko-KR" altLang="en-US" sz="1400"/>
              <a:t>는 </a:t>
            </a:r>
            <a:r>
              <a:rPr kumimoji="1" lang="en-US" altLang="ko-KR" sz="1400"/>
              <a:t>640</a:t>
            </a:r>
            <a:r>
              <a:rPr kumimoji="1" lang="ko-KR" altLang="en-US" sz="1400"/>
              <a:t>으로 동일한 이미지 입력</a:t>
            </a:r>
          </a:p>
          <a:p>
            <a:pPr lvl="0">
              <a:defRPr/>
            </a:pPr>
            <a:r>
              <a:rPr kumimoji="1" lang="en-US" altLang="ko-KR" sz="1400"/>
              <a:t>	</a:t>
            </a:r>
          </a:p>
          <a:p>
            <a:pPr lvl="0">
              <a:defRPr/>
            </a:pPr>
            <a:r>
              <a:rPr kumimoji="1" lang="ko-KR" altLang="en-US" sz="1400"/>
              <a:t>	</a:t>
            </a:r>
            <a:r>
              <a:rPr kumimoji="1" lang="en-US" altLang="ko-KR" sz="1400"/>
              <a:t>-</a:t>
            </a:r>
            <a:r>
              <a:rPr kumimoji="1" lang="ko-KR" altLang="en-US" sz="1400"/>
              <a:t> 비교 결과 </a:t>
            </a:r>
            <a:r>
              <a:rPr kumimoji="1" lang="en-US" altLang="ko-KR" sz="1400"/>
              <a:t>YOLOv7</a:t>
            </a:r>
            <a:r>
              <a:rPr kumimoji="1" lang="ko-KR" altLang="en-US" sz="1400"/>
              <a:t>이 겹쳐진 객체를 더 잘 잡아낸 것을 볼 수 있음</a:t>
            </a:r>
          </a:p>
          <a:p>
            <a:pPr lvl="0">
              <a:defRPr/>
            </a:pPr>
            <a:endParaRPr kumimoji="1" lang="ko-KR" altLang="en-US" sz="1400"/>
          </a:p>
          <a:p>
            <a:pPr lvl="0">
              <a:defRPr/>
            </a:pPr>
            <a:r>
              <a:rPr kumimoji="1" lang="ko-KR" altLang="en-US" sz="1400"/>
              <a:t>	</a:t>
            </a:r>
            <a:r>
              <a:rPr kumimoji="1" lang="en-US" altLang="ko-KR" sz="1400"/>
              <a:t>-</a:t>
            </a:r>
            <a:r>
              <a:rPr kumimoji="1" lang="ko-KR" altLang="en-US" sz="1400"/>
              <a:t> 속도는 </a:t>
            </a:r>
            <a:r>
              <a:rPr kumimoji="1" lang="en-US" altLang="ko-KR" sz="1400"/>
              <a:t>YOLOv5</a:t>
            </a:r>
            <a:r>
              <a:rPr kumimoji="1" lang="ko-KR" altLang="en-US" sz="1400"/>
              <a:t>가 더 좋은 성능을 달성</a:t>
            </a:r>
            <a:endParaRPr kumimoji="1" lang="en-US" altLang="ko-KR" sz="140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1708" y="3078272"/>
            <a:ext cx="4886742" cy="294731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059410"/>
            <a:ext cx="4858693" cy="2930399"/>
          </a:xfrm>
          <a:prstGeom prst="rect">
            <a:avLst/>
          </a:prstGeom>
        </p:spPr>
      </p:pic>
      <p:sp>
        <p:nvSpPr>
          <p:cNvPr id="23" name="제목 1"/>
          <p:cNvSpPr txBox="1"/>
          <p:nvPr/>
        </p:nvSpPr>
        <p:spPr>
          <a:xfrm>
            <a:off x="1327215" y="6068335"/>
            <a:ext cx="3855079" cy="385156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/>
          <a:p>
            <a:pPr algn="ctr">
              <a:defRPr/>
            </a:pPr>
            <a:r>
              <a:rPr kumimoji="1" lang="en-US" altLang="ko-KR" sz="1000"/>
              <a:t>YOLOv5L</a:t>
            </a:r>
          </a:p>
          <a:p>
            <a:pPr algn="ctr">
              <a:defRPr/>
            </a:pPr>
            <a:r>
              <a:rPr kumimoji="1" lang="en-US" altLang="ko-KR" sz="1000"/>
              <a:t>speed = 0.063s</a:t>
            </a:r>
          </a:p>
        </p:txBody>
      </p:sp>
      <p:sp>
        <p:nvSpPr>
          <p:cNvPr id="24" name="제목 1"/>
          <p:cNvSpPr txBox="1"/>
          <p:nvPr/>
        </p:nvSpPr>
        <p:spPr>
          <a:xfrm>
            <a:off x="6807956" y="6098419"/>
            <a:ext cx="3855079" cy="309711"/>
          </a:xfrm>
          <a:prstGeom prst="rect">
            <a:avLst/>
          </a:prstGeom>
        </p:spPr>
        <p:txBody>
          <a:bodyPr vert="horz" lIns="89999" tIns="45720" rIns="91440" bIns="45720" anchor="ctr">
            <a:noAutofit/>
          </a:bodyPr>
          <a:lstStyle/>
          <a:p>
            <a:pPr algn="ctr">
              <a:defRPr/>
            </a:pPr>
            <a:r>
              <a:rPr kumimoji="1" lang="en-US" altLang="ko-KR" sz="1000"/>
              <a:t>YOLOv7</a:t>
            </a:r>
          </a:p>
          <a:p>
            <a:pPr algn="ctr">
              <a:defRPr/>
            </a:pPr>
            <a:r>
              <a:rPr kumimoji="1" lang="en-US" altLang="ko-KR" sz="1000"/>
              <a:t>speed = 0.099s</a:t>
            </a:r>
          </a:p>
        </p:txBody>
      </p:sp>
      <p:sp>
        <p:nvSpPr>
          <p:cNvPr id="25" name="타원 24"/>
          <p:cNvSpPr/>
          <p:nvPr/>
        </p:nvSpPr>
        <p:spPr>
          <a:xfrm>
            <a:off x="2672564" y="4248150"/>
            <a:ext cx="377227" cy="367797"/>
          </a:xfrm>
          <a:prstGeom prst="ellipse">
            <a:avLst/>
          </a:prstGeom>
          <a:noFill/>
          <a:ln w="28575">
            <a:solidFill>
              <a:srgbClr val="092E9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6" name="타원 25"/>
          <p:cNvSpPr/>
          <p:nvPr/>
        </p:nvSpPr>
        <p:spPr>
          <a:xfrm>
            <a:off x="8096722" y="4239662"/>
            <a:ext cx="377227" cy="367797"/>
          </a:xfrm>
          <a:prstGeom prst="ellipse">
            <a:avLst/>
          </a:prstGeom>
          <a:noFill/>
          <a:ln w="28575">
            <a:solidFill>
              <a:srgbClr val="092E9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7" name="타원 26"/>
          <p:cNvSpPr/>
          <p:nvPr/>
        </p:nvSpPr>
        <p:spPr>
          <a:xfrm>
            <a:off x="3398728" y="4398475"/>
            <a:ext cx="377227" cy="367797"/>
          </a:xfrm>
          <a:prstGeom prst="ellipse">
            <a:avLst/>
          </a:prstGeom>
          <a:noFill/>
          <a:ln w="28575">
            <a:solidFill>
              <a:srgbClr val="092E9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8" name="타원 27"/>
          <p:cNvSpPr/>
          <p:nvPr/>
        </p:nvSpPr>
        <p:spPr>
          <a:xfrm>
            <a:off x="8813455" y="4399984"/>
            <a:ext cx="377227" cy="367797"/>
          </a:xfrm>
          <a:prstGeom prst="ellipse">
            <a:avLst/>
          </a:prstGeom>
          <a:noFill/>
          <a:ln w="28575">
            <a:solidFill>
              <a:srgbClr val="092E9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흰색 배경의 망간 접속 추상도">
            <a:extLst>
              <a:ext uri="{FF2B5EF4-FFF2-40B4-BE49-F238E27FC236}">
                <a16:creationId xmlns:a16="http://schemas.microsoft.com/office/drawing/2014/main" id="{24DF1BAF-38E4-2B70-48A2-840FC16B5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62"/>
          <a:stretch/>
        </p:blipFill>
        <p:spPr>
          <a:xfrm>
            <a:off x="-50042" y="-39158"/>
            <a:ext cx="7918858" cy="68971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A000A7E-5D0A-E088-F631-7195D0DAE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9478" y="1122363"/>
            <a:ext cx="3622922" cy="2387600"/>
          </a:xfrm>
        </p:spPr>
        <p:txBody>
          <a:bodyPr>
            <a:normAutofit/>
          </a:bodyPr>
          <a:lstStyle/>
          <a:p>
            <a:pPr algn="r"/>
            <a:r>
              <a:rPr kumimoji="1" lang="ko-KR" altLang="en-US" sz="3600" dirty="0"/>
              <a:t>감사합니다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3494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587352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400" dirty="0"/>
              <a:t>DeepFM </a:t>
            </a:r>
            <a:r>
              <a:rPr kumimoji="1" lang="ko-KR" altLang="en-US" sz="1400" dirty="0"/>
              <a:t>원리</a:t>
            </a:r>
            <a:endParaRPr kumimoji="1" lang="en-US" altLang="ko-Kore-KR" sz="1000" dirty="0"/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544885-97EE-BE12-8310-E240EFA24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07" y="1724302"/>
            <a:ext cx="6056391" cy="34093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CF954EA-D0C3-BC99-0110-EBD752DB89A3}"/>
              </a:ext>
            </a:extLst>
          </p:cNvPr>
          <p:cNvSpPr txBox="1">
            <a:spLocks/>
          </p:cNvSpPr>
          <p:nvPr/>
        </p:nvSpPr>
        <p:spPr>
          <a:xfrm>
            <a:off x="1638676" y="5386812"/>
            <a:ext cx="9943723" cy="1213164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00" dirty="0"/>
              <a:t>i</a:t>
            </a:r>
            <a:r>
              <a:rPr kumimoji="1" lang="ko-KR" altLang="en-US" sz="1000" dirty="0"/>
              <a:t>번째 </a:t>
            </a:r>
            <a:r>
              <a:rPr kumimoji="1" lang="en-US" altLang="ko-KR" sz="1000" dirty="0"/>
              <a:t>feature</a:t>
            </a:r>
            <a:r>
              <a:rPr kumimoji="1" lang="ko-KR" altLang="en-US" sz="1000" dirty="0"/>
              <a:t>에 대해 스칼라 </a:t>
            </a:r>
            <a:r>
              <a:rPr kumimoji="1" lang="en" altLang="ko-KR" sz="1000" dirty="0"/>
              <a:t>w</a:t>
            </a:r>
            <a:r>
              <a:rPr kumimoji="1" lang="en" altLang="ko-KR" sz="1000" baseline="-25000" dirty="0"/>
              <a:t>i</a:t>
            </a:r>
            <a:r>
              <a:rPr kumimoji="1" lang="en" altLang="ko-KR" sz="1000" dirty="0"/>
              <a:t>: 1</a:t>
            </a:r>
            <a:r>
              <a:rPr kumimoji="1" lang="ko-KR" altLang="en-US" sz="1000" dirty="0"/>
              <a:t>차원 </a:t>
            </a:r>
            <a:r>
              <a:rPr kumimoji="1" lang="en" altLang="ko-KR" sz="1000" dirty="0"/>
              <a:t>importance</a:t>
            </a:r>
            <a:r>
              <a:rPr kumimoji="1" lang="ko-KR" altLang="en-US" sz="1000" dirty="0"/>
              <a:t>를 측정함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ko-KR" sz="1000" dirty="0"/>
              <a:t>latent vector Vi: </a:t>
            </a:r>
            <a:r>
              <a:rPr kumimoji="1" lang="ko-KR" altLang="en-US" sz="1000" dirty="0"/>
              <a:t>다른 </a:t>
            </a:r>
            <a:r>
              <a:rPr kumimoji="1" lang="en-US" altLang="ko-KR" sz="1000" dirty="0"/>
              <a:t>feature</a:t>
            </a:r>
            <a:r>
              <a:rPr kumimoji="1" lang="ko-KR" altLang="en-US" sz="1000" dirty="0"/>
              <a:t>들과의 </a:t>
            </a:r>
            <a:r>
              <a:rPr kumimoji="1" lang="en" altLang="ko-KR" sz="1000" dirty="0"/>
              <a:t>interaction</a:t>
            </a:r>
            <a:r>
              <a:rPr kumimoji="1" lang="ko-KR" altLang="en-US" sz="1000" dirty="0"/>
              <a:t>의 영향을 측정</a:t>
            </a:r>
          </a:p>
          <a:p>
            <a:pPr>
              <a:lnSpc>
                <a:spcPct val="150000"/>
              </a:lnSpc>
            </a:pPr>
            <a:r>
              <a:rPr kumimoji="1" lang="en" altLang="ko-KR" sz="1000" dirty="0"/>
              <a:t>V</a:t>
            </a:r>
            <a:r>
              <a:rPr kumimoji="1" lang="en" altLang="ko-KR" sz="1000" baseline="-25000" dirty="0"/>
              <a:t>i</a:t>
            </a:r>
            <a:r>
              <a:rPr kumimoji="1" lang="ko-KR" altLang="en-US" sz="1000" dirty="0"/>
              <a:t>의 경우 </a:t>
            </a:r>
            <a:r>
              <a:rPr kumimoji="1" lang="en" altLang="ko-KR" sz="1000" dirty="0"/>
              <a:t>FM</a:t>
            </a:r>
            <a:r>
              <a:rPr kumimoji="1" lang="ko-KR" altLang="en-US" sz="1000" dirty="0"/>
              <a:t>요소에서는 </a:t>
            </a:r>
            <a:r>
              <a:rPr kumimoji="1" lang="en-US" altLang="ko-KR" sz="1000" dirty="0"/>
              <a:t>2</a:t>
            </a:r>
            <a:r>
              <a:rPr kumimoji="1" lang="ko-KR" altLang="en-US" sz="1000" dirty="0"/>
              <a:t>차원 </a:t>
            </a:r>
            <a:r>
              <a:rPr kumimoji="1" lang="en" altLang="ko-KR" sz="1000" dirty="0"/>
              <a:t>interaction</a:t>
            </a:r>
            <a:r>
              <a:rPr kumimoji="1" lang="ko-KR" altLang="en-US" sz="1000" dirty="0"/>
              <a:t>을 모델화하며</a:t>
            </a:r>
            <a:r>
              <a:rPr kumimoji="1" lang="en-US" altLang="ko-KR" sz="1000" dirty="0"/>
              <a:t>, </a:t>
            </a:r>
            <a:r>
              <a:rPr kumimoji="1" lang="en" altLang="ko-KR" sz="1000" dirty="0"/>
              <a:t>Deep</a:t>
            </a:r>
            <a:r>
              <a:rPr kumimoji="1" lang="ko-KR" altLang="en-US" sz="1000" dirty="0"/>
              <a:t>요소에서는 고차원 </a:t>
            </a:r>
            <a:r>
              <a:rPr kumimoji="1" lang="en-US" altLang="ko-KR" sz="1000" dirty="0"/>
              <a:t>feature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interaction</a:t>
            </a:r>
            <a:r>
              <a:rPr kumimoji="1" lang="ko-KR" altLang="en-US" sz="1000" dirty="0"/>
              <a:t>을 모델화한다</a:t>
            </a:r>
            <a:r>
              <a:rPr kumimoji="1" lang="en-US" altLang="ko-KR" sz="1000" dirty="0"/>
              <a:t>. </a:t>
            </a:r>
            <a:r>
              <a:rPr kumimoji="1" lang="ko-KR" altLang="en-US" sz="1000" dirty="0"/>
              <a:t>모든 파라미터들은 통합 예측모델에서 함께 학습된다</a:t>
            </a:r>
            <a:r>
              <a:rPr kumimoji="1" lang="en-US" altLang="ko-KR" sz="1000" dirty="0"/>
              <a:t>. 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dirty="0"/>
              <a:t>즉 모델을 아주 간단히 표현하자면 아래와 같다</a:t>
            </a:r>
            <a:r>
              <a:rPr kumimoji="1" lang="en-US" altLang="ko-KR" sz="10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421FCE-99D8-7A12-368B-5B595F754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122" y="6336046"/>
            <a:ext cx="1863568" cy="30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0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3489306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200" dirty="0"/>
              <a:t>FM</a:t>
            </a:r>
            <a:r>
              <a:rPr kumimoji="1" lang="ko-KR" altLang="en-US" sz="1200" dirty="0"/>
              <a:t> 구성</a:t>
            </a:r>
            <a:endParaRPr kumimoji="1" lang="en-US" altLang="ko-Kore-KR" sz="1200" dirty="0"/>
          </a:p>
          <a:p>
            <a:pPr>
              <a:lnSpc>
                <a:spcPct val="150000"/>
              </a:lnSpc>
            </a:pPr>
            <a:r>
              <a:rPr kumimoji="1" lang="en-US" altLang="ko-KR" sz="1000" dirty="0"/>
              <a:t>Low-order feature interaction</a:t>
            </a:r>
            <a:r>
              <a:rPr kumimoji="1" lang="ko-KR" altLang="en-US" sz="1000" dirty="0"/>
              <a:t>을 학습하기 위해 </a:t>
            </a:r>
            <a:r>
              <a:rPr kumimoji="1" lang="en-US" altLang="ko-KR" sz="1000" dirty="0"/>
              <a:t>FM(Factorization Machine)</a:t>
            </a:r>
            <a:r>
              <a:rPr kumimoji="1" lang="ko-KR" altLang="en-US" sz="1000" dirty="0"/>
              <a:t>을 사용합니다</a:t>
            </a:r>
            <a:r>
              <a:rPr kumimoji="1" lang="en-US" altLang="ko-KR" sz="1000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>
              <a:lnSpc>
                <a:spcPct val="150000"/>
              </a:lnSpc>
            </a:pPr>
            <a:r>
              <a:rPr kumimoji="1" lang="en-US" altLang="ko-KR" sz="1000" dirty="0"/>
              <a:t>Matrix factorization model representation</a:t>
            </a:r>
            <a:r>
              <a:rPr kumimoji="1" lang="ko-KR" altLang="en-US" sz="1000" dirty="0"/>
              <a:t>는 </a:t>
            </a:r>
            <a:r>
              <a:rPr kumimoji="1" lang="en-US" altLang="ko-KR" sz="1000" dirty="0"/>
              <a:t>user(x</a:t>
            </a:r>
            <a:r>
              <a:rPr kumimoji="1" lang="en-US" altLang="ko-KR" sz="1000" baseline="-25000" dirty="0"/>
              <a:t>u)</a:t>
            </a:r>
            <a:r>
              <a:rPr kumimoji="1" lang="ko-KR" altLang="en-US" sz="1000" dirty="0"/>
              <a:t>와 </a:t>
            </a:r>
            <a:r>
              <a:rPr kumimoji="1" lang="en-US" altLang="ko-KR" sz="1000" dirty="0"/>
              <a:t>feature(y</a:t>
            </a:r>
            <a:r>
              <a:rPr kumimoji="1" lang="en-US" altLang="ko-KR" sz="1000" baseline="-25000" dirty="0"/>
              <a:t>i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interaction</a:t>
            </a:r>
            <a:r>
              <a:rPr kumimoji="1" lang="ko-KR" altLang="en-US" sz="1000" dirty="0"/>
              <a:t>에 대한 새로운 표현을</a:t>
            </a:r>
            <a:endParaRPr kumimoji="1" lang="en-US" altLang="ko-KR" sz="1000" dirty="0"/>
          </a:p>
          <a:p>
            <a:pPr>
              <a:lnSpc>
                <a:spcPct val="150000"/>
              </a:lnSpc>
            </a:pPr>
            <a:r>
              <a:rPr kumimoji="1" lang="ko-KR" altLang="en-US" sz="1000" dirty="0"/>
              <a:t>찾아 </a:t>
            </a:r>
            <a:r>
              <a:rPr kumimoji="1" lang="en-US" altLang="ko-KR" sz="1000" dirty="0"/>
              <a:t>feature</a:t>
            </a:r>
            <a:r>
              <a:rPr kumimoji="1" lang="ko-KR" altLang="en-US" sz="1000" dirty="0"/>
              <a:t>에 대한 사용자의 특정 선호도가 잠재의 요소 표현에 내적으로 제공되도록 하는 것입니다</a:t>
            </a:r>
            <a:r>
              <a:rPr kumimoji="1"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dirty="0"/>
              <a:t>이 알고리즘을 도입한 혁신은 항목 이해 뒤에 존재하는 선호도와 신뢰도를 나타내는 두 가지 새로운 측정값을</a:t>
            </a:r>
            <a:endParaRPr kumimoji="1" lang="en-US" altLang="ko-KR" sz="1000" dirty="0"/>
          </a:p>
          <a:p>
            <a:pPr>
              <a:lnSpc>
                <a:spcPct val="150000"/>
              </a:lnSpc>
            </a:pPr>
            <a:r>
              <a:rPr kumimoji="1" lang="ko-KR" altLang="en-US" sz="1000" dirty="0"/>
              <a:t>삽입하여 암시적 피드백 측정값을 분석합니다</a:t>
            </a:r>
            <a:r>
              <a:rPr kumimoji="1" lang="en-US" altLang="ko-KR" sz="1000" dirty="0"/>
              <a:t>. </a:t>
            </a:r>
            <a:r>
              <a:rPr kumimoji="1" lang="ko-KR" altLang="en-US" sz="1000" dirty="0"/>
              <a:t>선호도는 항목이 소비되었는지 여부를 알려줍니다</a:t>
            </a:r>
            <a:r>
              <a:rPr kumimoji="1" lang="en-US" altLang="ko-KR" sz="1000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7A579D-55F9-B3EE-0219-9814A3C6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07" y="3942583"/>
            <a:ext cx="5470178" cy="1930651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11CF8296-CB8D-05C4-D8EF-E70122ABBE4F}"/>
              </a:ext>
            </a:extLst>
          </p:cNvPr>
          <p:cNvSpPr txBox="1">
            <a:spLocks/>
          </p:cNvSpPr>
          <p:nvPr/>
        </p:nvSpPr>
        <p:spPr>
          <a:xfrm>
            <a:off x="1416866" y="6051720"/>
            <a:ext cx="3855079" cy="210494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1000" dirty="0"/>
              <a:t>Matrix factorization model representation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EED37A1-BF43-C5F2-2BBB-00E273D88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068" y="3131044"/>
            <a:ext cx="4757032" cy="274239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01EE6DCA-6566-D8F3-39E1-A9D72ACF0EA2}"/>
              </a:ext>
            </a:extLst>
          </p:cNvPr>
          <p:cNvSpPr txBox="1">
            <a:spLocks/>
          </p:cNvSpPr>
          <p:nvPr/>
        </p:nvSpPr>
        <p:spPr>
          <a:xfrm>
            <a:off x="7521921" y="6053982"/>
            <a:ext cx="3855079" cy="210494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1000" dirty="0"/>
              <a:t>Input example of features received by FM</a:t>
            </a:r>
            <a:endParaRPr kumimoji="1" lang="en-US" altLang="ko-Kore-KR" sz="1000" dirty="0"/>
          </a:p>
        </p:txBody>
      </p:sp>
    </p:spTree>
    <p:extLst>
      <p:ext uri="{BB962C8B-B14F-4D97-AF65-F5344CB8AC3E}">
        <p14:creationId xmlns:p14="http://schemas.microsoft.com/office/powerpoint/2010/main" val="132982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773267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200" dirty="0"/>
              <a:t>FM</a:t>
            </a:r>
            <a:r>
              <a:rPr kumimoji="1" lang="ko-KR" altLang="en-US" sz="1200" dirty="0"/>
              <a:t> 구성</a:t>
            </a:r>
            <a:endParaRPr kumimoji="1" lang="en-US" altLang="ko-Kore-KR" sz="1200" dirty="0"/>
          </a:p>
          <a:p>
            <a:pPr>
              <a:lnSpc>
                <a:spcPct val="150000"/>
              </a:lnSpc>
            </a:pPr>
            <a:r>
              <a:rPr kumimoji="1" lang="en-US" altLang="ko-KR" sz="1000" dirty="0"/>
              <a:t>Low-order feature interaction</a:t>
            </a:r>
            <a:r>
              <a:rPr kumimoji="1" lang="ko-KR" altLang="en-US" sz="1000" dirty="0"/>
              <a:t>을 학습하기 위해 </a:t>
            </a:r>
            <a:r>
              <a:rPr kumimoji="1" lang="en-US" altLang="ko-KR" sz="1000" dirty="0"/>
              <a:t>FM(Factorization Machine)</a:t>
            </a:r>
            <a:r>
              <a:rPr kumimoji="1" lang="ko-KR" altLang="en-US" sz="1000" dirty="0"/>
              <a:t>을 사용합니다</a:t>
            </a:r>
            <a:r>
              <a:rPr kumimoji="1" lang="en-US" altLang="ko-KR" sz="1000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C811E1-8739-6950-E205-B67F4FED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170" y="2127565"/>
            <a:ext cx="5255454" cy="29323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7A5E77-369B-C94F-FF03-D6E41B841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4" y="2914749"/>
            <a:ext cx="6157691" cy="23715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BA0EEE-D918-91B0-DD1C-0A1D9504B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411" y="5351644"/>
            <a:ext cx="3661436" cy="448971"/>
          </a:xfrm>
          <a:prstGeom prst="rect">
            <a:avLst/>
          </a:prstGeom>
        </p:spPr>
      </p:pic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6C31A211-6BF2-D9FF-2269-3FDE42A4ED76}"/>
              </a:ext>
            </a:extLst>
          </p:cNvPr>
          <p:cNvCxnSpPr>
            <a:cxnSpLocks/>
            <a:stCxn id="19" idx="0"/>
          </p:cNvCxnSpPr>
          <p:nvPr/>
        </p:nvCxnSpPr>
        <p:spPr>
          <a:xfrm rot="5400000" flipH="1" flipV="1">
            <a:off x="4010310" y="90912"/>
            <a:ext cx="290462" cy="554072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163974A6-C6CE-833E-4027-8EB97F73A147}"/>
              </a:ext>
            </a:extLst>
          </p:cNvPr>
          <p:cNvCxnSpPr>
            <a:cxnSpLocks/>
          </p:cNvCxnSpPr>
          <p:nvPr/>
        </p:nvCxnSpPr>
        <p:spPr>
          <a:xfrm flipV="1">
            <a:off x="4362262" y="2961238"/>
            <a:ext cx="2563639" cy="225403"/>
          </a:xfrm>
          <a:prstGeom prst="bentConnector3">
            <a:avLst>
              <a:gd name="adj1" fmla="val 8849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C4A323-61CA-4BE7-3FD4-52911D87A4F4}"/>
              </a:ext>
            </a:extLst>
          </p:cNvPr>
          <p:cNvSpPr/>
          <p:nvPr/>
        </p:nvSpPr>
        <p:spPr>
          <a:xfrm>
            <a:off x="968721" y="3006503"/>
            <a:ext cx="832919" cy="112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2278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773267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200" dirty="0"/>
              <a:t>Deep Neural Network</a:t>
            </a:r>
            <a:r>
              <a:rPr kumimoji="1" lang="ko-KR" altLang="en-US" sz="1200" dirty="0"/>
              <a:t> 구성</a:t>
            </a:r>
            <a:endParaRPr kumimoji="1" lang="en-US" altLang="ko-Kore-KR" sz="1200" dirty="0"/>
          </a:p>
          <a:p>
            <a:pPr>
              <a:lnSpc>
                <a:spcPct val="150000"/>
              </a:lnSpc>
            </a:pPr>
            <a:r>
              <a:rPr kumimoji="1" lang="en-US" altLang="ko-KR" sz="1000" dirty="0"/>
              <a:t>High-order feature interaction</a:t>
            </a:r>
            <a:r>
              <a:rPr kumimoji="1" lang="ko-KR" altLang="en-US" sz="1000" dirty="0"/>
              <a:t>을 학습하기 위해 </a:t>
            </a:r>
            <a:r>
              <a:rPr kumimoji="1" lang="en-US" altLang="ko-KR" sz="1000" dirty="0"/>
              <a:t>DNN(Deep Neural Network)</a:t>
            </a:r>
            <a:r>
              <a:rPr kumimoji="1" lang="ko-KR" altLang="en-US" sz="1000" dirty="0"/>
              <a:t>을 사용합니다</a:t>
            </a:r>
            <a:r>
              <a:rPr kumimoji="1" lang="en-US" altLang="ko-KR" sz="1000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B398D5-BBA3-BFCD-7EEA-7A853911A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075" y="1811626"/>
            <a:ext cx="5837606" cy="33850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781E23-185C-92C3-970B-F9F9A6A6B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8" y="3309976"/>
            <a:ext cx="5042050" cy="324994"/>
          </a:xfrm>
          <a:prstGeom prst="rect">
            <a:avLst/>
          </a:prstGeom>
        </p:spPr>
      </p:pic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33ED211C-893A-C30E-37D6-3DE06EC28C2D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3459363" y="730680"/>
            <a:ext cx="172014" cy="4986581"/>
          </a:xfrm>
          <a:prstGeom prst="bentConnector2">
            <a:avLst/>
          </a:prstGeom>
          <a:ln w="28575">
            <a:solidFill>
              <a:srgbClr val="3A6B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6401D4-9D6D-913C-D7BE-36B81FC7DCCB}"/>
              </a:ext>
            </a:extLst>
          </p:cNvPr>
          <p:cNvSpPr/>
          <p:nvPr/>
        </p:nvSpPr>
        <p:spPr>
          <a:xfrm>
            <a:off x="551121" y="3309977"/>
            <a:ext cx="1001917" cy="1529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670BDBC-291D-DD1E-F7B5-9E292F16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519" y="3806983"/>
            <a:ext cx="3048238" cy="910334"/>
          </a:xfrm>
          <a:prstGeom prst="rect">
            <a:avLst/>
          </a:prstGeom>
        </p:spPr>
      </p:pic>
      <p:sp>
        <p:nvSpPr>
          <p:cNvPr id="20" name="삼각형 19">
            <a:extLst>
              <a:ext uri="{FF2B5EF4-FFF2-40B4-BE49-F238E27FC236}">
                <a16:creationId xmlns:a16="http://schemas.microsoft.com/office/drawing/2014/main" id="{28EFF366-9414-08AE-6326-C25279F05636}"/>
              </a:ext>
            </a:extLst>
          </p:cNvPr>
          <p:cNvSpPr/>
          <p:nvPr/>
        </p:nvSpPr>
        <p:spPr>
          <a:xfrm rot="5400000">
            <a:off x="5317931" y="3976966"/>
            <a:ext cx="910331" cy="60658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2DD42E0-C0F0-744D-C407-312953DB2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28" y="4789741"/>
            <a:ext cx="4320768" cy="9624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A3357E9-4F61-F0BA-64EE-E8DC88DEF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228" y="5799664"/>
            <a:ext cx="4306034" cy="80112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4353F99-721C-B132-20A9-C395FA1C2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870" y="5752017"/>
            <a:ext cx="4535786" cy="94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28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0D24-4B8E-8E40-007F-66E9F3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87352"/>
          </a:xfrm>
        </p:spPr>
        <p:txBody>
          <a:bodyPr anchor="ctr">
            <a:noAutofit/>
          </a:bodyPr>
          <a:lstStyle/>
          <a:p>
            <a:r>
              <a:rPr kumimoji="1" lang="en" altLang="ko-KR" sz="2000" dirty="0"/>
              <a:t>DeepFM- A Factorization-Machine based Neural Network for CTR Prediction</a:t>
            </a:r>
            <a:endParaRPr kumimoji="1" lang="ko-Kore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FB8FFA-CA3A-0553-A22F-2D6C7B3BBC69}"/>
              </a:ext>
            </a:extLst>
          </p:cNvPr>
          <p:cNvSpPr txBox="1">
            <a:spLocks/>
          </p:cNvSpPr>
          <p:nvPr/>
        </p:nvSpPr>
        <p:spPr>
          <a:xfrm>
            <a:off x="609600" y="1281870"/>
            <a:ext cx="10972800" cy="1234994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ore-KR" sz="1200" dirty="0"/>
              <a:t>Movielens data</a:t>
            </a:r>
            <a:r>
              <a:rPr kumimoji="1" lang="ko-KR" altLang="en-US" sz="1200" dirty="0"/>
              <a:t>로 구현해 보기</a:t>
            </a:r>
            <a:endParaRPr kumimoji="1" lang="en-US" altLang="ko-Kore-KR" sz="1200" dirty="0"/>
          </a:p>
          <a:p>
            <a:pPr>
              <a:lnSpc>
                <a:spcPct val="150000"/>
              </a:lnSpc>
            </a:pPr>
            <a:r>
              <a:rPr kumimoji="1" lang="en-US" altLang="ko-Kore-KR" sz="1000" dirty="0"/>
              <a:t>Movielens</a:t>
            </a:r>
            <a:r>
              <a:rPr kumimoji="1" lang="ko-KR" altLang="en-US" sz="1000" dirty="0"/>
              <a:t>의 </a:t>
            </a:r>
            <a:r>
              <a:rPr kumimoji="1" lang="en-US" altLang="ko-Kore-KR" sz="1000" dirty="0"/>
              <a:t>ml-1m </a:t>
            </a:r>
            <a:r>
              <a:rPr kumimoji="1" lang="ko-KR" altLang="en-US" sz="1000" dirty="0"/>
              <a:t>폴더에 있는 </a:t>
            </a:r>
            <a:r>
              <a:rPr kumimoji="1" lang="en-US" altLang="ko-Kore-KR" sz="1000" dirty="0"/>
              <a:t>users, movies, ratings </a:t>
            </a:r>
            <a:r>
              <a:rPr kumimoji="1" lang="ko-KR" altLang="en-US" sz="1000" dirty="0"/>
              <a:t>데이터를 사용합니다</a:t>
            </a:r>
            <a:r>
              <a:rPr kumimoji="1" lang="en-US" altLang="ko-KR" sz="1000" dirty="0"/>
              <a:t>.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000" dirty="0"/>
              <a:t>training data set</a:t>
            </a:r>
            <a:r>
              <a:rPr kumimoji="1" lang="ko-KR" altLang="en-US" sz="1000" dirty="0"/>
              <a:t>이 </a:t>
            </a:r>
            <a:r>
              <a:rPr kumimoji="1" lang="en-US" altLang="ko-Kore-KR" sz="1000" dirty="0"/>
              <a:t>n</a:t>
            </a:r>
            <a:r>
              <a:rPr kumimoji="1" lang="ko-KR" altLang="en-US" sz="1000" dirty="0"/>
              <a:t>개의 </a:t>
            </a:r>
            <a:r>
              <a:rPr kumimoji="1" lang="en-US" altLang="ko-KR" sz="1000" dirty="0"/>
              <a:t>(</a:t>
            </a:r>
            <a:r>
              <a:rPr kumimoji="1" lang="en-US" altLang="ko-Kore-KR" sz="1000" dirty="0"/>
              <a:t>x, y) instances</a:t>
            </a:r>
            <a:r>
              <a:rPr kumimoji="1" lang="ko-KR" altLang="en-US" sz="1000" dirty="0"/>
              <a:t>로 구성되어 있다고 가정한다</a:t>
            </a:r>
            <a:r>
              <a:rPr kumimoji="1" lang="en-US" altLang="ko-KR" sz="1000" dirty="0"/>
              <a:t>. 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dirty="0"/>
              <a:t>여기서는 </a:t>
            </a:r>
            <a:r>
              <a:rPr kumimoji="1" lang="en-US" altLang="ko-Kore-KR" sz="1000" dirty="0"/>
              <a:t>x</a:t>
            </a:r>
            <a:r>
              <a:rPr kumimoji="1" lang="ko-KR" altLang="en-US" sz="1000" dirty="0"/>
              <a:t>는 </a:t>
            </a:r>
            <a:r>
              <a:rPr kumimoji="1" lang="en-US" altLang="ko-Kore-KR" sz="1000" dirty="0"/>
              <a:t>user, movie</a:t>
            </a:r>
            <a:r>
              <a:rPr kumimoji="1" lang="ko-KR" altLang="en-US" sz="1000" dirty="0"/>
              <a:t>를 한 쌍</a:t>
            </a:r>
            <a:r>
              <a:rPr kumimoji="1" lang="en-US" altLang="ko-KR" sz="1000" dirty="0"/>
              <a:t>(</a:t>
            </a:r>
            <a:r>
              <a:rPr kumimoji="1" lang="en-US" altLang="ko-Kore-KR" sz="1000" dirty="0"/>
              <a:t>a pair)</a:t>
            </a:r>
            <a:r>
              <a:rPr kumimoji="1" lang="ko-KR" altLang="en-US" sz="1000" dirty="0"/>
              <a:t>으로 포함하는 </a:t>
            </a:r>
            <a:r>
              <a:rPr kumimoji="1" lang="en-US" altLang="ko-Kore-KR" sz="1000" dirty="0"/>
              <a:t>m</a:t>
            </a:r>
            <a:r>
              <a:rPr kumimoji="1" lang="ko-KR" altLang="en-US" sz="1000" dirty="0"/>
              <a:t>개의 </a:t>
            </a:r>
            <a:r>
              <a:rPr kumimoji="1" lang="en-US" altLang="ko-Kore-KR" sz="1000" dirty="0"/>
              <a:t>field data record</a:t>
            </a:r>
            <a:r>
              <a:rPr kumimoji="1" lang="ko-KR" altLang="en-US" sz="1000" dirty="0"/>
              <a:t>이고</a:t>
            </a:r>
            <a:r>
              <a:rPr kumimoji="1" lang="en-US" altLang="ko-KR" sz="1000" dirty="0"/>
              <a:t>, </a:t>
            </a:r>
            <a:r>
              <a:rPr kumimoji="1" lang="en-US" altLang="ko-Kore-KR" sz="1000" dirty="0"/>
              <a:t>y</a:t>
            </a:r>
            <a:r>
              <a:rPr kumimoji="1" lang="ko-KR" altLang="en-US" sz="1000" dirty="0"/>
              <a:t>는 </a:t>
            </a:r>
            <a:r>
              <a:rPr kumimoji="1" lang="en-US" altLang="ko-Kore-KR" sz="1000" dirty="0"/>
              <a:t>rating</a:t>
            </a:r>
            <a:r>
              <a:rPr kumimoji="1" lang="ko-KR" altLang="en-US" sz="1000" dirty="0"/>
              <a:t>을 나타낸다</a:t>
            </a:r>
            <a:r>
              <a:rPr kumimoji="1" lang="en-US" altLang="ko-KR" sz="1000" dirty="0"/>
              <a:t>. (</a:t>
            </a:r>
            <a:r>
              <a:rPr kumimoji="1" lang="en-US" altLang="ko-Kore-KR" sz="1000" dirty="0"/>
              <a:t>y</a:t>
            </a:r>
            <a:r>
              <a:rPr kumimoji="1" lang="ko-KR" altLang="en-US" sz="1000" dirty="0"/>
              <a:t>는 </a:t>
            </a:r>
            <a:r>
              <a:rPr kumimoji="1" lang="en-US" altLang="ko-KR" sz="1000" dirty="0"/>
              <a:t>1~5 </a:t>
            </a:r>
            <a:r>
              <a:rPr kumimoji="1" lang="ko-KR" altLang="en-US" sz="1000" dirty="0"/>
              <a:t>사이의 정수를 </a:t>
            </a:r>
            <a:r>
              <a:rPr kumimoji="1" lang="en-US" altLang="ko-KR" sz="1000" dirty="0"/>
              <a:t>0, 1</a:t>
            </a:r>
            <a:r>
              <a:rPr kumimoji="1" lang="ko-KR" altLang="en-US" sz="1000" dirty="0"/>
              <a:t>로 구분</a:t>
            </a:r>
            <a:r>
              <a:rPr kumimoji="1" lang="en-US" altLang="ko-KR" sz="1000" dirty="0"/>
              <a:t>)</a:t>
            </a:r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BA819A-E5D8-0292-B0EC-C6B87922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36559"/>
            <a:ext cx="5865121" cy="34091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DA83A9-AAB0-9799-ED00-50CF76CF2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035" y="3384572"/>
            <a:ext cx="4455365" cy="219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25570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2064</Words>
  <Application>Microsoft Macintosh PowerPoint</Application>
  <PresentationFormat>와이드스크린</PresentationFormat>
  <Paragraphs>239</Paragraphs>
  <Slides>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Arial</vt:lpstr>
      <vt:lpstr>Avenir Next LT Pro</vt:lpstr>
      <vt:lpstr>Calibri</vt:lpstr>
      <vt:lpstr>Gill Sans</vt:lpstr>
      <vt:lpstr>Menlo</vt:lpstr>
      <vt:lpstr>Posterama</vt:lpstr>
      <vt:lpstr>SplashVTI</vt:lpstr>
      <vt:lpstr>인공지능 연구</vt:lpstr>
      <vt:lpstr>인공지능 연구</vt:lpstr>
      <vt:lpstr>DeepFM</vt:lpstr>
      <vt:lpstr>DeepFM- A Factorization-Machine based Neural Network for CTR Prediction</vt:lpstr>
      <vt:lpstr>DeepFM- A Factorization-Machine based Neural Network for CTR Prediction</vt:lpstr>
      <vt:lpstr>DeepFM- A Factorization-Machine based Neural Network for CTR Prediction</vt:lpstr>
      <vt:lpstr>DeepFM- A Factorization-Machine based Neural Network for CTR Prediction</vt:lpstr>
      <vt:lpstr>DeepFM- A Factorization-Machine based Neural Network for CTR Prediction</vt:lpstr>
      <vt:lpstr>DeepFM- A Factorization-Machine based Neural Network for CTR Prediction</vt:lpstr>
      <vt:lpstr>DeepFM- A Factorization-Machine based Neural Network for CTR Prediction</vt:lpstr>
      <vt:lpstr>DeepFM- A Factorization-Machine based Neural Network for CTR Prediction</vt:lpstr>
      <vt:lpstr>DeepFM- A Factorization-Machine based Neural Network for CTR Prediction</vt:lpstr>
      <vt:lpstr>DeepFM- A Factorization-Machine based Neural Network for CTR Prediction</vt:lpstr>
      <vt:lpstr>DeepFM- A Factorization-Machine based Neural Network for CTR Prediction</vt:lpstr>
      <vt:lpstr>DeepFM- A Factorization-Machine based Neural Network for CTR Prediction</vt:lpstr>
      <vt:lpstr>DeepFM- A Factorization-Machine based Neural Network for CTR Prediction</vt:lpstr>
      <vt:lpstr>DeepFM- A Factorization-Machine based Neural Network for CTR Prediction</vt:lpstr>
      <vt:lpstr>DeepFM- A Factorization-Machine based Neural Network for CTR Prediction</vt:lpstr>
      <vt:lpstr>DeepFM- A Factorization-Machine based Neural Network for CTR Prediction</vt:lpstr>
      <vt:lpstr>DeepFM- A Factorization-Machine based Neural Network for CTR Prediction</vt:lpstr>
      <vt:lpstr>DeepFM- A Factorization-Machine based Neural Network for CTR Prediction</vt:lpstr>
      <vt:lpstr>DeepFM- A Factorization-Machine based Neural Network for CTR Prediction</vt:lpstr>
      <vt:lpstr>DeepFM- A Factorization-Machine based Neural Network for CTR Prediction</vt:lpstr>
      <vt:lpstr>DeepFM- A Factorization-Machine based Neural Network for CTR Prediction</vt:lpstr>
      <vt:lpstr>DeepFM- A Factorization-Machine based Neural Network for CTR Prediction</vt:lpstr>
      <vt:lpstr>DeepFM- A Factorization-Machine based Neural Network for CTR Prediction</vt:lpstr>
      <vt:lpstr>DeepFM- A Factorization-Machine based Neural Network for CTR Prediction</vt:lpstr>
      <vt:lpstr>Yolo v7</vt:lpstr>
      <vt:lpstr>YOLOv7 explanation and implementation from scratch</vt:lpstr>
      <vt:lpstr>YOLOv7 explanation and implementation from scratch</vt:lpstr>
      <vt:lpstr>YOLOv7 explanation and implementation from scratch</vt:lpstr>
      <vt:lpstr>YOLOv7 explanation and implementation from scratch</vt:lpstr>
      <vt:lpstr>YOLOv7 explanation and implementation from scratch</vt:lpstr>
      <vt:lpstr>YOLOv7 explanation and implementation from scratch</vt:lpstr>
      <vt:lpstr>YOLOv7 explanation and implementation from scratch</vt:lpstr>
      <vt:lpstr>YOLOv7 explanation and implementation from scratch</vt:lpstr>
      <vt:lpstr>YOLOv7 explanation and implementation from scratch</vt:lpstr>
      <vt:lpstr>YOLOv7 explanation and implementation from scratch</vt:lpstr>
      <vt:lpstr>YOLOv7 explanation and implementation from scratch</vt:lpstr>
      <vt:lpstr>YOLOv7 explanation and implementation from scratch</vt:lpstr>
      <vt:lpstr>YOLOv7 explanation and implementation from scratch</vt:lpstr>
      <vt:lpstr>YOLOv7 explanation and implementation from scratch</vt:lpstr>
      <vt:lpstr>YOLOv7 explanation and implementation from scratch</vt:lpstr>
      <vt:lpstr>YOLOv7 explanation and implementation from scratch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기계학습기초</dc:title>
  <dc:creator>Lee Jinkyu</dc:creator>
  <cp:lastModifiedBy>이 석원</cp:lastModifiedBy>
  <cp:revision>166</cp:revision>
  <dcterms:created xsi:type="dcterms:W3CDTF">2022-10-31T23:28:47Z</dcterms:created>
  <dcterms:modified xsi:type="dcterms:W3CDTF">2022-12-08T12:56:42Z</dcterms:modified>
  <cp:version>1000.0000.01</cp:version>
</cp:coreProperties>
</file>